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handoutMasterIdLst>
    <p:handoutMasterId r:id="rId17"/>
  </p:handoutMasterIdLst>
  <p:sldIdLst>
    <p:sldId id="260" r:id="rId2"/>
    <p:sldId id="256" r:id="rId3"/>
    <p:sldId id="257" r:id="rId4"/>
    <p:sldId id="258" r:id="rId5"/>
    <p:sldId id="261" r:id="rId6"/>
    <p:sldId id="266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70" r:id="rId15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BCFF"/>
    <a:srgbClr val="3C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5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8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8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AB733-BE4D-4C4B-90BA-E5FBE0B46B8D}" type="datetimeFigureOut">
              <a:rPr lang="es-419" smtClean="0"/>
              <a:t>8/2/2016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599"/>
            <a:ext cx="3038475" cy="465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30599"/>
            <a:ext cx="3038475" cy="465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54C3-6093-4510-B80A-0BB3ECDD6630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86803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1026" y="4415782"/>
            <a:ext cx="5608299" cy="41833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484408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8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701026" y="4415782"/>
            <a:ext cx="5608299" cy="418336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75181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701026" y="4415782"/>
            <a:ext cx="5608299" cy="418336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42462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24284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7" y="6400800"/>
            <a:ext cx="12188824" cy="4572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7" y="6334316"/>
            <a:ext cx="12188824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6"/>
            <a:ext cx="4023360" cy="100584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7" y="6400800"/>
            <a:ext cx="12188824" cy="4572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7" y="6334316"/>
            <a:ext cx="12191984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7159401" y="1977801"/>
            <a:ext cx="5759897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825401" y="-574898"/>
            <a:ext cx="5759897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401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3177" y="6400800"/>
            <a:ext cx="12188824" cy="4572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1100050" y="4455621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" name="Shape 33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" name="Shape 34"/>
          <p:cNvSpPr/>
          <p:nvPr/>
        </p:nvSpPr>
        <p:spPr>
          <a:xfrm>
            <a:off x="0" y="6334316"/>
            <a:ext cx="12192000" cy="65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177" y="6400800"/>
            <a:ext cx="12188824" cy="4572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" name="Shape 4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" name="Shape 43"/>
          <p:cNvSpPr/>
          <p:nvPr/>
        </p:nvSpPr>
        <p:spPr>
          <a:xfrm>
            <a:off x="0" y="6334316"/>
            <a:ext cx="12192000" cy="65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sz="3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 sz="15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512" y="6459787"/>
            <a:ext cx="261851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800600" y="6459787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51494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5149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7" y="4915076"/>
            <a:ext cx="12188824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645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sz="3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8" name="Shape 78"/>
          <p:cNvSpPr>
            <a:spLocks noGrp="1"/>
          </p:cNvSpPr>
          <p:nvPr>
            <p:ph type="pic" idx="2"/>
          </p:nvPr>
        </p:nvSpPr>
        <p:spPr>
          <a:xfrm>
            <a:off x="17" y="0"/>
            <a:ext cx="12191984" cy="4915076"/>
          </a:xfrm>
          <a:prstGeom prst="rect">
            <a:avLst/>
          </a:prstGeom>
          <a:solidFill>
            <a:srgbClr val="CCCCC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 sz="3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9360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Calibri"/>
              <a:buNone/>
              <a:defRPr sz="15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1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 sz="9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82837C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7279" y="286605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401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686185" y="6459787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900460" y="6459787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Plan de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trabajo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Enero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junio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2016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Instituto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de Investigaciones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Interdisciplinarias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vmm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Enero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2016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663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V. Apoyo </a:t>
            </a:r>
            <a:r>
              <a:rPr lang="es-ES" i="1" dirty="0" smtClean="0">
                <a:solidFill>
                  <a:schemeClr val="accent6">
                    <a:lumMod val="75000"/>
                  </a:schemeClr>
                </a:solidFill>
              </a:rPr>
              <a:t>Pre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es-ES" i="1" dirty="0" err="1">
                <a:solidFill>
                  <a:schemeClr val="accent6">
                    <a:lumMod val="75000"/>
                  </a:schemeClr>
                </a:solidFill>
              </a:rPr>
              <a:t>award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ES" i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Continuar</a:t>
            </a:r>
            <a:r>
              <a:rPr lang="en-US" dirty="0" smtClean="0"/>
              <a:t> </a:t>
            </a:r>
            <a:r>
              <a:rPr lang="en-US" dirty="0" err="1" smtClean="0"/>
              <a:t>apoyo</a:t>
            </a:r>
            <a:r>
              <a:rPr lang="en-US" dirty="0" smtClean="0"/>
              <a:t> a </a:t>
            </a:r>
            <a:r>
              <a:rPr lang="en-US" dirty="0" err="1" smtClean="0"/>
              <a:t>facultad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enviando</a:t>
            </a:r>
            <a:r>
              <a:rPr lang="en-US" dirty="0" smtClean="0"/>
              <a:t> </a:t>
            </a:r>
            <a:r>
              <a:rPr lang="en-US" dirty="0" err="1" smtClean="0"/>
              <a:t>propuestas</a:t>
            </a:r>
            <a:r>
              <a:rPr lang="en-US" dirty="0" smtClean="0"/>
              <a:t> a </a:t>
            </a:r>
            <a:r>
              <a:rPr lang="en-US" dirty="0" err="1" smtClean="0"/>
              <a:t>través</a:t>
            </a:r>
            <a:r>
              <a:rPr lang="en-US" dirty="0" smtClean="0"/>
              <a:t> del </a:t>
            </a:r>
            <a:r>
              <a:rPr lang="en-US" dirty="0" err="1" smtClean="0"/>
              <a:t>Instituto</a:t>
            </a:r>
            <a:endParaRPr lang="en-US" dirty="0" smtClean="0"/>
          </a:p>
          <a:p>
            <a:pPr lvl="3"/>
            <a:r>
              <a:rPr lang="en-US" sz="2000" dirty="0" err="1" smtClean="0"/>
              <a:t>Desarrollo</a:t>
            </a:r>
            <a:r>
              <a:rPr lang="en-US" sz="2000" dirty="0" smtClean="0"/>
              <a:t> de </a:t>
            </a:r>
            <a:r>
              <a:rPr lang="en-US" sz="2000" dirty="0" err="1" smtClean="0"/>
              <a:t>presupuesto</a:t>
            </a:r>
            <a:endParaRPr lang="en-US" sz="2000" dirty="0" smtClean="0"/>
          </a:p>
          <a:p>
            <a:pPr lvl="3"/>
            <a:r>
              <a:rPr lang="en-US" sz="2000" dirty="0" err="1" smtClean="0"/>
              <a:t>Desarrollo</a:t>
            </a:r>
            <a:r>
              <a:rPr lang="en-US" sz="2000" dirty="0" smtClean="0"/>
              <a:t> y </a:t>
            </a:r>
            <a:r>
              <a:rPr lang="en-US" sz="2000" dirty="0" err="1" smtClean="0"/>
              <a:t>articulación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acuerdos</a:t>
            </a:r>
            <a:r>
              <a:rPr lang="en-US" sz="2000" dirty="0"/>
              <a:t> </a:t>
            </a:r>
            <a:r>
              <a:rPr lang="en-US" sz="2000" dirty="0" smtClean="0"/>
              <a:t>y </a:t>
            </a:r>
            <a:r>
              <a:rPr lang="en-US" sz="2000" dirty="0" err="1" smtClean="0"/>
              <a:t>trámite</a:t>
            </a:r>
            <a:r>
              <a:rPr lang="en-US" sz="2000" dirty="0" smtClean="0"/>
              <a:t> de NOI</a:t>
            </a:r>
          </a:p>
          <a:p>
            <a:pPr lvl="3"/>
            <a:r>
              <a:rPr lang="en-US" sz="2000" dirty="0" err="1" smtClean="0"/>
              <a:t>Apoyo</a:t>
            </a:r>
            <a:r>
              <a:rPr lang="en-US" sz="2000" dirty="0" smtClean="0"/>
              <a:t> en el </a:t>
            </a:r>
            <a:r>
              <a:rPr lang="en-US" sz="2000" dirty="0" err="1" smtClean="0"/>
              <a:t>montaje</a:t>
            </a:r>
            <a:r>
              <a:rPr lang="en-US" sz="2000" dirty="0" smtClean="0"/>
              <a:t> de la </a:t>
            </a:r>
            <a:r>
              <a:rPr lang="en-US" sz="2000" dirty="0" err="1" smtClean="0"/>
              <a:t>propuesta</a:t>
            </a:r>
            <a:endParaRPr lang="en-US" sz="2000" dirty="0" smtClean="0"/>
          </a:p>
          <a:p>
            <a:pPr lvl="3"/>
            <a:r>
              <a:rPr lang="en-US" sz="2000" dirty="0" err="1" smtClean="0"/>
              <a:t>Coordinación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envío</a:t>
            </a:r>
            <a:r>
              <a:rPr lang="en-US" sz="2000" dirty="0" smtClean="0"/>
              <a:t> con </a:t>
            </a:r>
            <a:r>
              <a:rPr lang="en-US" sz="2000" dirty="0" err="1" smtClean="0"/>
              <a:t>Recursos</a:t>
            </a:r>
            <a:r>
              <a:rPr lang="en-US" sz="2000" dirty="0" smtClean="0"/>
              <a:t> </a:t>
            </a:r>
            <a:r>
              <a:rPr lang="en-US" sz="2000" dirty="0" err="1" smtClean="0"/>
              <a:t>Externos</a:t>
            </a:r>
            <a:endParaRPr lang="en-US" sz="2000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279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VI.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Mejoramiento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profesional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facultad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3"/>
            <a:ext cx="10058401" cy="4353048"/>
          </a:xfrm>
        </p:spPr>
        <p:txBody>
          <a:bodyPr/>
          <a:lstStyle/>
          <a:p>
            <a:pPr marL="548640" indent="-457200">
              <a:buFont typeface="+mj-lt"/>
              <a:buAutoNum type="arabicPeriod"/>
            </a:pPr>
            <a:r>
              <a:rPr lang="en-US" dirty="0" err="1" smtClean="0"/>
              <a:t>Continuar</a:t>
            </a:r>
            <a:r>
              <a:rPr lang="en-US" dirty="0" smtClean="0"/>
              <a:t> con </a:t>
            </a:r>
            <a:r>
              <a:rPr lang="en-US" dirty="0" err="1" smtClean="0"/>
              <a:t>programa</a:t>
            </a:r>
            <a:r>
              <a:rPr lang="en-US" dirty="0" smtClean="0"/>
              <a:t> de </a:t>
            </a:r>
            <a:r>
              <a:rPr lang="en-US" dirty="0" err="1" smtClean="0"/>
              <a:t>seminarios</a:t>
            </a:r>
            <a:r>
              <a:rPr lang="en-US" dirty="0" smtClean="0"/>
              <a:t>, </a:t>
            </a:r>
            <a:r>
              <a:rPr lang="en-US" dirty="0" err="1" smtClean="0"/>
              <a:t>orientaciones</a:t>
            </a:r>
            <a:r>
              <a:rPr lang="en-US" dirty="0" smtClean="0"/>
              <a:t> y </a:t>
            </a:r>
            <a:r>
              <a:rPr lang="en-US" dirty="0" err="1" smtClean="0"/>
              <a:t>talleres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 (20 </a:t>
            </a:r>
            <a:r>
              <a:rPr lang="en-US" dirty="0" err="1" smtClean="0"/>
              <a:t>en</a:t>
            </a:r>
            <a:r>
              <a:rPr lang="en-US" dirty="0" smtClean="0"/>
              <a:t> total)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. </a:t>
            </a:r>
            <a:r>
              <a:rPr lang="en-US" dirty="0" err="1" smtClean="0"/>
              <a:t>Algunos</a:t>
            </a:r>
            <a:r>
              <a:rPr lang="en-US" dirty="0" smtClean="0"/>
              <a:t> de </a:t>
            </a:r>
            <a:r>
              <a:rPr lang="en-US" dirty="0" err="1" smtClean="0"/>
              <a:t>estos</a:t>
            </a:r>
            <a:r>
              <a:rPr lang="en-US" dirty="0" smtClean="0"/>
              <a:t> son:</a:t>
            </a:r>
          </a:p>
          <a:p>
            <a:pPr lvl="3">
              <a:buFont typeface="Wingdings" charset="2"/>
              <a:buChar char="ü"/>
            </a:pPr>
            <a:r>
              <a:rPr lang="en-US" dirty="0" err="1" smtClean="0"/>
              <a:t>Simposio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 de Facultad-23 de </a:t>
            </a:r>
            <a:r>
              <a:rPr lang="en-US" dirty="0" err="1" smtClean="0"/>
              <a:t>enero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smtClean="0"/>
              <a:t>Taller  </a:t>
            </a:r>
            <a:r>
              <a:rPr lang="en-US" dirty="0"/>
              <a:t>American Fact Finder-J. Calderón-28 </a:t>
            </a:r>
            <a:r>
              <a:rPr lang="en-US" dirty="0" err="1"/>
              <a:t>enero</a:t>
            </a:r>
            <a:endParaRPr lang="en-US" dirty="0"/>
          </a:p>
          <a:p>
            <a:pPr lvl="3">
              <a:buFont typeface="Wingdings" charset="2"/>
              <a:buChar char="ü"/>
            </a:pPr>
            <a:r>
              <a:rPr lang="en-US" dirty="0" smtClean="0"/>
              <a:t>Taller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etnográficos</a:t>
            </a:r>
            <a:r>
              <a:rPr lang="en-US" dirty="0" smtClean="0"/>
              <a:t>- L. </a:t>
            </a:r>
            <a:r>
              <a:rPr lang="en-US" dirty="0" err="1" smtClean="0"/>
              <a:t>Gravlee</a:t>
            </a:r>
            <a:r>
              <a:rPr lang="en-US" dirty="0" smtClean="0"/>
              <a:t>- 29 </a:t>
            </a:r>
            <a:r>
              <a:rPr lang="en-US" dirty="0" err="1" smtClean="0"/>
              <a:t>enero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err="1" smtClean="0"/>
              <a:t>Orientación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Financial Conflict Of Interest y </a:t>
            </a:r>
            <a:r>
              <a:rPr lang="en-US" dirty="0" err="1"/>
              <a:t>P</a:t>
            </a:r>
            <a:r>
              <a:rPr lang="en-US" dirty="0" err="1" smtClean="0"/>
              <a:t>olítica</a:t>
            </a:r>
            <a:r>
              <a:rPr lang="en-US" dirty="0" smtClean="0"/>
              <a:t> UPR FCOI-</a:t>
            </a:r>
            <a:r>
              <a:rPr lang="en-US" dirty="0" err="1" smtClean="0"/>
              <a:t>febrero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err="1" smtClean="0"/>
              <a:t>Seminario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-Dr. Paul Romani-NASA Goddard Space Flight Center- 23 de </a:t>
            </a:r>
            <a:r>
              <a:rPr lang="en-US" dirty="0" err="1" smtClean="0"/>
              <a:t>febrero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err="1" smtClean="0"/>
              <a:t>Orientación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National Mentoring Network- J. Vishuanatha-5 </a:t>
            </a:r>
            <a:r>
              <a:rPr lang="en-US" dirty="0" err="1" smtClean="0"/>
              <a:t>marzo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smtClean="0"/>
              <a:t>Taller CITI-</a:t>
            </a:r>
            <a:r>
              <a:rPr lang="en-US" dirty="0" err="1" smtClean="0"/>
              <a:t>marzo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smtClean="0"/>
              <a:t>FRN</a:t>
            </a:r>
          </a:p>
          <a:p>
            <a:pPr lvl="3">
              <a:buFont typeface="Wingdings" charset="2"/>
              <a:buChar char="ü"/>
            </a:pPr>
            <a:r>
              <a:rPr lang="en-US" dirty="0" smtClean="0"/>
              <a:t>Rosa </a:t>
            </a:r>
            <a:r>
              <a:rPr lang="en-US" dirty="0" err="1" smtClean="0"/>
              <a:t>Ficek</a:t>
            </a:r>
            <a:endParaRPr lang="en-US" dirty="0" smtClean="0"/>
          </a:p>
          <a:p>
            <a:pPr lvl="3">
              <a:buFont typeface="Wingdings" charset="2"/>
              <a:buChar char="ü"/>
            </a:pPr>
            <a:r>
              <a:rPr lang="en-US" dirty="0" err="1" smtClean="0"/>
              <a:t>Yarimar</a:t>
            </a:r>
            <a:r>
              <a:rPr lang="en-US" dirty="0" smtClean="0"/>
              <a:t> Rosa</a:t>
            </a:r>
          </a:p>
          <a:p>
            <a:r>
              <a:rPr lang="en-US" dirty="0" smtClean="0"/>
              <a:t>2.   </a:t>
            </a:r>
            <a:r>
              <a:rPr lang="en-US" dirty="0" err="1" smtClean="0"/>
              <a:t>Celebrar</a:t>
            </a:r>
            <a:r>
              <a:rPr lang="en-US" dirty="0" smtClean="0"/>
              <a:t> </a:t>
            </a:r>
            <a:r>
              <a:rPr lang="en-US" dirty="0" err="1" smtClean="0"/>
              <a:t>Simposio</a:t>
            </a:r>
            <a:r>
              <a:rPr lang="en-US" dirty="0" smtClean="0"/>
              <a:t> de </a:t>
            </a:r>
            <a:r>
              <a:rPr lang="en-US" dirty="0" err="1" smtClean="0"/>
              <a:t>Facultad</a:t>
            </a:r>
            <a:r>
              <a:rPr lang="en-US" dirty="0" smtClean="0"/>
              <a:t>- </a:t>
            </a:r>
            <a:r>
              <a:rPr lang="en-US" dirty="0" err="1" smtClean="0"/>
              <a:t>enero</a:t>
            </a:r>
            <a:r>
              <a:rPr lang="en-US" dirty="0" smtClean="0"/>
              <a:t> 23</a:t>
            </a:r>
          </a:p>
          <a:p>
            <a:r>
              <a:rPr lang="en-US" dirty="0" smtClean="0"/>
              <a:t>3.   </a:t>
            </a:r>
            <a:r>
              <a:rPr lang="en-US" dirty="0" err="1" smtClean="0"/>
              <a:t>Promocionar</a:t>
            </a:r>
            <a:r>
              <a:rPr lang="en-US" dirty="0" smtClean="0"/>
              <a:t> y </a:t>
            </a:r>
            <a:r>
              <a:rPr lang="en-US" dirty="0" err="1" smtClean="0"/>
              <a:t>facilitar</a:t>
            </a:r>
            <a:r>
              <a:rPr lang="en-US" dirty="0" smtClean="0"/>
              <a:t> </a:t>
            </a:r>
            <a:r>
              <a:rPr lang="en-US" dirty="0" err="1" smtClean="0"/>
              <a:t>participación</a:t>
            </a:r>
            <a:r>
              <a:rPr lang="en-US" dirty="0" smtClean="0"/>
              <a:t> en el Faculty Resource Network (Summer)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7223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5"/>
            <a:ext cx="10227519" cy="1450756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VII.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Mejoramiento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profesional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estudiantes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48640" indent="-457200">
              <a:buFont typeface="+mj-lt"/>
              <a:buAutoNum type="arabicPeriod"/>
            </a:pPr>
            <a:r>
              <a:rPr lang="en-US" dirty="0" err="1" smtClean="0"/>
              <a:t>Ofrecer</a:t>
            </a:r>
            <a:r>
              <a:rPr lang="en-US" dirty="0" smtClean="0"/>
              <a:t> un taller de RCR y CITI (</a:t>
            </a:r>
            <a:r>
              <a:rPr lang="en-US" dirty="0" err="1" smtClean="0"/>
              <a:t>Vionex</a:t>
            </a:r>
            <a:r>
              <a:rPr lang="en-US" dirty="0" smtClean="0"/>
              <a:t>)</a:t>
            </a:r>
          </a:p>
          <a:p>
            <a:pPr marL="548640" indent="-457200">
              <a:buFont typeface="+mj-lt"/>
              <a:buAutoNum type="arabicPeriod"/>
            </a:pPr>
            <a:r>
              <a:rPr lang="en-US" dirty="0" err="1" smtClean="0"/>
              <a:t>Continuar</a:t>
            </a:r>
            <a:r>
              <a:rPr lang="en-US" dirty="0" smtClean="0"/>
              <a:t> </a:t>
            </a:r>
            <a:r>
              <a:rPr lang="en-US" dirty="0" err="1" smtClean="0"/>
              <a:t>apoyo</a:t>
            </a:r>
            <a:r>
              <a:rPr lang="en-US" dirty="0" smtClean="0"/>
              <a:t> y </a:t>
            </a:r>
            <a:r>
              <a:rPr lang="en-US" dirty="0" err="1" smtClean="0"/>
              <a:t>orientación</a:t>
            </a:r>
            <a:r>
              <a:rPr lang="en-US" dirty="0" smtClean="0"/>
              <a:t> a </a:t>
            </a:r>
            <a:r>
              <a:rPr lang="en-US" dirty="0" err="1" smtClean="0"/>
              <a:t>estudiantes</a:t>
            </a:r>
            <a:r>
              <a:rPr lang="en-US" dirty="0" smtClean="0"/>
              <a:t> (</a:t>
            </a:r>
            <a:r>
              <a:rPr lang="en-US" dirty="0" err="1"/>
              <a:t>M</a:t>
            </a:r>
            <a:r>
              <a:rPr lang="en-US" dirty="0" err="1" smtClean="0"/>
              <a:t>ariluz</a:t>
            </a:r>
            <a:r>
              <a:rPr lang="en-US" dirty="0" smtClean="0"/>
              <a:t>)</a:t>
            </a:r>
          </a:p>
          <a:p>
            <a:pPr marL="548640" indent="-457200">
              <a:buFont typeface="+mj-lt"/>
              <a:buAutoNum type="arabicPeriod"/>
            </a:pPr>
            <a:r>
              <a:rPr lang="en-US" dirty="0" err="1" smtClean="0"/>
              <a:t>Ayudar</a:t>
            </a:r>
            <a:r>
              <a:rPr lang="en-US" dirty="0" smtClean="0"/>
              <a:t> a </a:t>
            </a:r>
            <a:r>
              <a:rPr lang="en-US" dirty="0" err="1" smtClean="0"/>
              <a:t>coordinar</a:t>
            </a:r>
            <a:r>
              <a:rPr lang="en-US" dirty="0" smtClean="0"/>
              <a:t> </a:t>
            </a:r>
            <a:r>
              <a:rPr lang="en-US" dirty="0" err="1" smtClean="0"/>
              <a:t>Encuentro</a:t>
            </a:r>
            <a:r>
              <a:rPr lang="en-US" dirty="0" smtClean="0"/>
              <a:t> </a:t>
            </a:r>
            <a:r>
              <a:rPr lang="en-US" dirty="0" err="1" smtClean="0"/>
              <a:t>Estudiantil</a:t>
            </a:r>
            <a:r>
              <a:rPr lang="en-US" dirty="0" smtClean="0"/>
              <a:t> en mayo</a:t>
            </a:r>
          </a:p>
          <a:p>
            <a:pPr marL="548640" indent="-457200">
              <a:buFont typeface="+mj-lt"/>
              <a:buAutoNum type="arabicPeriod"/>
            </a:pPr>
            <a:r>
              <a:rPr lang="en-US" dirty="0" err="1" smtClean="0"/>
              <a:t>Realizar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actividad</a:t>
            </a:r>
            <a:r>
              <a:rPr lang="en-US" dirty="0" smtClean="0"/>
              <a:t> de </a:t>
            </a:r>
            <a:r>
              <a:rPr lang="en-US" dirty="0" err="1" smtClean="0"/>
              <a:t>orientación</a:t>
            </a:r>
            <a:r>
              <a:rPr lang="en-US" dirty="0" smtClean="0"/>
              <a:t> a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oportunidades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, </a:t>
            </a:r>
            <a:r>
              <a:rPr lang="en-US" dirty="0" err="1" smtClean="0"/>
              <a:t>internados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 o </a:t>
            </a:r>
            <a:r>
              <a:rPr lang="en-US" dirty="0" err="1" smtClean="0"/>
              <a:t>estudios</a:t>
            </a:r>
            <a:r>
              <a:rPr lang="en-US" dirty="0" smtClean="0"/>
              <a:t> </a:t>
            </a:r>
            <a:r>
              <a:rPr lang="en-US" dirty="0" err="1" smtClean="0"/>
              <a:t>graduados</a:t>
            </a:r>
            <a:r>
              <a:rPr lang="en-US" dirty="0" smtClean="0"/>
              <a:t> </a:t>
            </a:r>
          </a:p>
          <a:p>
            <a:pPr marL="1024128" lvl="2" indent="-457200">
              <a:buFont typeface="Wingdings" charset="2"/>
              <a:buChar char="ü"/>
            </a:pPr>
            <a:r>
              <a:rPr lang="en-US" sz="2000" dirty="0" smtClean="0"/>
              <a:t>5 de </a:t>
            </a:r>
            <a:r>
              <a:rPr lang="en-US" sz="2000" dirty="0" err="1" smtClean="0"/>
              <a:t>marzo</a:t>
            </a:r>
            <a:r>
              <a:rPr lang="en-US" sz="2000" dirty="0" smtClean="0"/>
              <a:t>-National Research Mentoring Network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8706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5"/>
            <a:ext cx="10058399" cy="1151384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VIII.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Avalúo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investigación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institucional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2"/>
            <a:ext cx="10058401" cy="4147637"/>
          </a:xfrm>
        </p:spPr>
        <p:txBody>
          <a:bodyPr/>
          <a:lstStyle/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Culminar cuestionario de satisfacción con el Instituto/BRIC y presentar resultados</a:t>
            </a:r>
          </a:p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endParaRPr lang="es-ES" dirty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Actualizar bases de datos y actualizar análisis de productividad de investigación comparativo III/UPRC</a:t>
            </a:r>
            <a:endParaRPr lang="es-ES" dirty="0">
              <a:solidFill>
                <a:schemeClr val="dk1"/>
              </a:solidFill>
            </a:endParaRPr>
          </a:p>
          <a:p>
            <a:pPr marL="588010" lvl="3" indent="-1714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Publicaciones-</a:t>
            </a:r>
            <a:r>
              <a:rPr lang="es-ES" dirty="0" smtClean="0">
                <a:solidFill>
                  <a:srgbClr val="FF0000"/>
                </a:solidFill>
              </a:rPr>
              <a:t>Ojo</a:t>
            </a:r>
            <a:r>
              <a:rPr lang="es-ES" dirty="0" smtClean="0">
                <a:solidFill>
                  <a:srgbClr val="FF0000"/>
                </a:solidFill>
              </a:rPr>
              <a:t>: hablar con el Decano para petición a los departamentos</a:t>
            </a:r>
            <a:endParaRPr lang="es-ES" dirty="0">
              <a:solidFill>
                <a:srgbClr val="FF0000"/>
              </a:solidFill>
            </a:endParaRPr>
          </a:p>
          <a:p>
            <a:pPr marL="588010" lvl="3" indent="-1714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Propuestas-</a:t>
            </a:r>
            <a:r>
              <a:rPr lang="es-ES" dirty="0" smtClean="0">
                <a:solidFill>
                  <a:srgbClr val="FF0000"/>
                </a:solidFill>
              </a:rPr>
              <a:t>Ojo: actualizar con Recursos Externos</a:t>
            </a:r>
          </a:p>
          <a:p>
            <a:pPr marL="588010" lvl="3" indent="-1714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Presentaciones</a:t>
            </a:r>
          </a:p>
          <a:p>
            <a:pPr marL="588010" lvl="3" indent="-1714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Encuesta Egresados</a:t>
            </a:r>
            <a:endParaRPr lang="es-ES" dirty="0">
              <a:solidFill>
                <a:schemeClr val="dk1"/>
              </a:solidFill>
            </a:endParaRPr>
          </a:p>
          <a:p>
            <a:pPr marL="588010" lvl="3" indent="-1714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Estudiantes </a:t>
            </a:r>
            <a:r>
              <a:rPr lang="es-ES" dirty="0">
                <a:solidFill>
                  <a:schemeClr val="dk1"/>
                </a:solidFill>
              </a:rPr>
              <a:t>activos en </a:t>
            </a:r>
            <a:r>
              <a:rPr lang="es-ES" dirty="0" smtClean="0">
                <a:solidFill>
                  <a:schemeClr val="dk1"/>
                </a:solidFill>
              </a:rPr>
              <a:t>investigación</a:t>
            </a:r>
          </a:p>
          <a:p>
            <a:pPr marL="416560" lvl="3" indent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sz="1800" dirty="0" smtClean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Terminar de revisar y subir archivo de dos bases de datos nuevas:</a:t>
            </a:r>
          </a:p>
          <a:p>
            <a:pPr marL="873760" lvl="3" indent="-4572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Proyectos </a:t>
            </a:r>
            <a:r>
              <a:rPr lang="es-ES" dirty="0" smtClean="0">
                <a:solidFill>
                  <a:schemeClr val="dk1"/>
                </a:solidFill>
              </a:rPr>
              <a:t>(área, regionales, aplicados, colaborativos)</a:t>
            </a:r>
          </a:p>
          <a:p>
            <a:pPr marL="873760" lvl="3" indent="-4572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Investigadores </a:t>
            </a:r>
            <a:r>
              <a:rPr lang="es-ES" dirty="0" smtClean="0">
                <a:solidFill>
                  <a:schemeClr val="dk1"/>
                </a:solidFill>
              </a:rPr>
              <a:t/>
            </a:r>
            <a:br>
              <a:rPr lang="es-ES" dirty="0" smtClean="0">
                <a:solidFill>
                  <a:schemeClr val="dk1"/>
                </a:solidFill>
              </a:rPr>
            </a:br>
            <a:endParaRPr lang="es-ES" dirty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Continuar </a:t>
            </a:r>
            <a:r>
              <a:rPr lang="es-ES" dirty="0" smtClean="0">
                <a:solidFill>
                  <a:schemeClr val="dk1"/>
                </a:solidFill>
              </a:rPr>
              <a:t>implantación de investigaciones mediante proyecto CUA y presentar resultados</a:t>
            </a:r>
          </a:p>
          <a:p>
            <a:pPr marL="50800" lvl="1" indent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>
              <a:solidFill>
                <a:schemeClr val="dk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238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5"/>
            <a:ext cx="10058399" cy="1214362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IX.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Otros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asuntos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administrativos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700396"/>
            <a:ext cx="10058401" cy="4168697"/>
          </a:xfrm>
        </p:spPr>
        <p:txBody>
          <a:bodyPr/>
          <a:lstStyle/>
          <a:p>
            <a:pPr marL="548640" indent="-457200">
              <a:buClrTx/>
              <a:buFont typeface="+mj-lt"/>
              <a:buAutoNum type="arabicPeriod"/>
            </a:pPr>
            <a:r>
              <a:rPr lang="en-US" dirty="0" smtClean="0"/>
              <a:t>Dar </a:t>
            </a:r>
            <a:r>
              <a:rPr lang="en-US" dirty="0" err="1" smtClean="0"/>
              <a:t>seguimiento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resolver a </a:t>
            </a:r>
            <a:r>
              <a:rPr lang="en-US" dirty="0" err="1" smtClean="0"/>
              <a:t>asuntos</a:t>
            </a:r>
            <a:r>
              <a:rPr lang="en-US" dirty="0" smtClean="0"/>
              <a:t> de </a:t>
            </a:r>
            <a:r>
              <a:rPr lang="en-US" dirty="0" err="1" smtClean="0"/>
              <a:t>infraestructura</a:t>
            </a:r>
            <a:r>
              <a:rPr lang="en-US" dirty="0" smtClean="0"/>
              <a:t> </a:t>
            </a:r>
            <a:r>
              <a:rPr lang="en-US" dirty="0" err="1" smtClean="0"/>
              <a:t>pendientes</a:t>
            </a:r>
            <a:endParaRPr lang="en-US" dirty="0" smtClean="0"/>
          </a:p>
          <a:p>
            <a:pPr marL="1024128" lvl="2" indent="-457200">
              <a:buClr>
                <a:schemeClr val="accent1">
                  <a:lumMod val="50000"/>
                </a:schemeClr>
              </a:buClr>
              <a:buFont typeface="Wingdings" charset="2"/>
              <a:buChar char="ü"/>
            </a:pPr>
            <a:r>
              <a:rPr lang="en-US" dirty="0" err="1" smtClean="0"/>
              <a:t>Techo</a:t>
            </a:r>
            <a:r>
              <a:rPr lang="en-US" dirty="0" smtClean="0"/>
              <a:t> </a:t>
            </a:r>
            <a:r>
              <a:rPr lang="en-US" dirty="0" err="1" smtClean="0"/>
              <a:t>Instituto</a:t>
            </a:r>
            <a:endParaRPr lang="en-US" dirty="0" smtClean="0"/>
          </a:p>
          <a:p>
            <a:pPr marL="1024128" lvl="2" indent="-457200">
              <a:buClr>
                <a:schemeClr val="accent1">
                  <a:lumMod val="50000"/>
                </a:schemeClr>
              </a:buClr>
              <a:buFont typeface="Wingdings" charset="2"/>
              <a:buChar char="ü"/>
            </a:pPr>
            <a:r>
              <a:rPr lang="en-US" dirty="0" err="1" smtClean="0"/>
              <a:t>Oficinas</a:t>
            </a:r>
            <a:r>
              <a:rPr lang="en-US" dirty="0" smtClean="0"/>
              <a:t> CUA, CIC e </a:t>
            </a:r>
            <a:r>
              <a:rPr lang="en-US" dirty="0" err="1" smtClean="0"/>
              <a:t>investigadores</a:t>
            </a:r>
            <a:endParaRPr lang="en-US" dirty="0" smtClean="0"/>
          </a:p>
          <a:p>
            <a:pPr marL="1024128" lvl="2" indent="-457200">
              <a:buClr>
                <a:schemeClr val="accent1">
                  <a:lumMod val="50000"/>
                </a:schemeClr>
              </a:buClr>
              <a:buFont typeface="Wingdings" charset="2"/>
              <a:buChar char="ü"/>
            </a:pPr>
            <a:r>
              <a:rPr lang="en-US" dirty="0" err="1" smtClean="0"/>
              <a:t>Laboratorio</a:t>
            </a:r>
            <a:r>
              <a:rPr lang="en-US" dirty="0" smtClean="0"/>
              <a:t> de </a:t>
            </a:r>
            <a:r>
              <a:rPr lang="en-US" dirty="0" err="1" smtClean="0"/>
              <a:t>investigación</a:t>
            </a:r>
            <a:r>
              <a:rPr lang="en-US" dirty="0" smtClean="0"/>
              <a:t> </a:t>
            </a:r>
            <a:r>
              <a:rPr lang="en-US" dirty="0" err="1" smtClean="0"/>
              <a:t>cualitativa</a:t>
            </a:r>
            <a:endParaRPr lang="en-US" dirty="0" smtClean="0"/>
          </a:p>
          <a:p>
            <a:pPr marL="548640" indent="-457200">
              <a:buClrTx/>
              <a:buFont typeface="+mj-lt"/>
              <a:buAutoNum type="arabicPeriod"/>
            </a:pPr>
            <a:r>
              <a:rPr lang="en-US" dirty="0" err="1" smtClean="0"/>
              <a:t>Gestionar</a:t>
            </a:r>
            <a:r>
              <a:rPr lang="en-US" dirty="0" smtClean="0"/>
              <a:t> y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seguimiento</a:t>
            </a:r>
            <a:r>
              <a:rPr lang="en-US" dirty="0" smtClean="0"/>
              <a:t> a </a:t>
            </a:r>
            <a:r>
              <a:rPr lang="en-US" dirty="0" err="1" smtClean="0"/>
              <a:t>nueva</a:t>
            </a:r>
            <a:r>
              <a:rPr lang="en-US" dirty="0" smtClean="0"/>
              <a:t> </a:t>
            </a:r>
            <a:r>
              <a:rPr lang="en-US" dirty="0" err="1" smtClean="0"/>
              <a:t>distribución</a:t>
            </a:r>
            <a:r>
              <a:rPr lang="en-US" dirty="0" smtClean="0"/>
              <a:t> de </a:t>
            </a:r>
            <a:r>
              <a:rPr lang="en-US" dirty="0" err="1" smtClean="0"/>
              <a:t>Costos</a:t>
            </a:r>
            <a:r>
              <a:rPr lang="en-US" dirty="0" smtClean="0"/>
              <a:t> </a:t>
            </a:r>
            <a:r>
              <a:rPr lang="en-US" dirty="0" err="1" smtClean="0"/>
              <a:t>Indirectos</a:t>
            </a:r>
            <a:r>
              <a:rPr lang="en-US" dirty="0" smtClean="0"/>
              <a:t> y </a:t>
            </a:r>
            <a:r>
              <a:rPr lang="en-US" dirty="0" err="1" smtClean="0"/>
              <a:t>presentar</a:t>
            </a:r>
            <a:r>
              <a:rPr lang="en-US" dirty="0" smtClean="0"/>
              <a:t> plan de </a:t>
            </a:r>
            <a:r>
              <a:rPr lang="en-US" dirty="0" err="1" smtClean="0"/>
              <a:t>uso</a:t>
            </a:r>
            <a:r>
              <a:rPr lang="en-US" dirty="0" smtClean="0"/>
              <a:t> a la Junta</a:t>
            </a:r>
          </a:p>
          <a:p>
            <a:pPr marL="548640" indent="-457200">
              <a:buClrTx/>
              <a:buFont typeface="+mj-lt"/>
              <a:buAutoNum type="arabicPeriod"/>
            </a:pPr>
            <a:r>
              <a:rPr lang="en-US" dirty="0" err="1" smtClean="0"/>
              <a:t>Generar</a:t>
            </a:r>
            <a:r>
              <a:rPr lang="en-US" dirty="0" smtClean="0"/>
              <a:t> </a:t>
            </a:r>
            <a:r>
              <a:rPr lang="en-US" dirty="0" err="1" smtClean="0"/>
              <a:t>informe</a:t>
            </a:r>
            <a:r>
              <a:rPr lang="en-US" dirty="0" smtClean="0"/>
              <a:t> de </a:t>
            </a:r>
            <a:r>
              <a:rPr lang="en-US" dirty="0" err="1" smtClean="0"/>
              <a:t>uso</a:t>
            </a:r>
            <a:r>
              <a:rPr lang="en-US" dirty="0" smtClean="0"/>
              <a:t> de </a:t>
            </a:r>
            <a:r>
              <a:rPr lang="en-US" dirty="0" err="1" smtClean="0"/>
              <a:t>costos</a:t>
            </a:r>
            <a:r>
              <a:rPr lang="en-US" dirty="0" smtClean="0"/>
              <a:t> </a:t>
            </a:r>
            <a:r>
              <a:rPr lang="en-US" dirty="0" err="1" smtClean="0"/>
              <a:t>indirectos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año</a:t>
            </a:r>
            <a:r>
              <a:rPr lang="en-US" dirty="0" smtClean="0"/>
              <a:t> (</a:t>
            </a:r>
            <a:r>
              <a:rPr lang="en-US" dirty="0" err="1" smtClean="0"/>
              <a:t>junio</a:t>
            </a:r>
            <a:r>
              <a:rPr lang="en-US" dirty="0"/>
              <a:t>)</a:t>
            </a:r>
            <a:endParaRPr lang="en-US" dirty="0" smtClean="0"/>
          </a:p>
          <a:p>
            <a:pPr marL="54864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02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Shape 101"/>
          <p:cNvGrpSpPr/>
          <p:nvPr/>
        </p:nvGrpSpPr>
        <p:grpSpPr>
          <a:xfrm>
            <a:off x="2730501" y="266700"/>
            <a:ext cx="6680199" cy="6581177"/>
            <a:chOff x="2170943" y="-156381"/>
            <a:chExt cx="6680199" cy="6581177"/>
          </a:xfrm>
        </p:grpSpPr>
        <p:sp>
          <p:nvSpPr>
            <p:cNvPr id="102" name="Shape 102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13500000"/>
                <a:gd name="adj2" fmla="val 16200000"/>
                <a:gd name="adj3" fmla="val 343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10800000"/>
                <a:gd name="adj2" fmla="val 13500000"/>
                <a:gd name="adj3" fmla="val 3437"/>
              </a:avLst>
            </a:prstGeom>
            <a:solidFill>
              <a:srgbClr val="E3CB5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8100000"/>
                <a:gd name="adj2" fmla="val 10800000"/>
                <a:gd name="adj3" fmla="val 3437"/>
              </a:avLst>
            </a:prstGeom>
            <a:solidFill>
              <a:srgbClr val="DB852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5400000"/>
                <a:gd name="adj2" fmla="val 8100000"/>
                <a:gd name="adj3" fmla="val 3437"/>
              </a:avLst>
            </a:prstGeom>
            <a:solidFill>
              <a:srgbClr val="B2B43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2700000"/>
                <a:gd name="adj2" fmla="val 5400000"/>
                <a:gd name="adj3" fmla="val 3437"/>
              </a:avLst>
            </a:prstGeom>
            <a:solidFill>
              <a:srgbClr val="927A5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0"/>
                <a:gd name="adj2" fmla="val 2700000"/>
                <a:gd name="adj3" fmla="val 343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18900000"/>
                <a:gd name="adj2" fmla="val 0"/>
                <a:gd name="adj3" fmla="val 3437"/>
              </a:avLst>
            </a:prstGeom>
            <a:solidFill>
              <a:srgbClr val="E3CB5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3025324" y="650341"/>
              <a:ext cx="5023354" cy="5023354"/>
            </a:xfrm>
            <a:prstGeom prst="blockArc">
              <a:avLst>
                <a:gd name="adj1" fmla="val 16200000"/>
                <a:gd name="adj2" fmla="val 18900000"/>
                <a:gd name="adj3" fmla="val 3437"/>
              </a:avLst>
            </a:prstGeom>
            <a:solidFill>
              <a:srgbClr val="DB852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4311967" y="1936983"/>
              <a:ext cx="2450067" cy="245006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1" name="Shape 111"/>
            <p:cNvSpPr txBox="1"/>
            <p:nvPr/>
          </p:nvSpPr>
          <p:spPr>
            <a:xfrm>
              <a:off x="4835742" y="2216848"/>
              <a:ext cx="1427859" cy="343114"/>
            </a:xfrm>
            <a:prstGeom prst="rect">
              <a:avLst/>
            </a:prstGeom>
            <a:noFill/>
            <a:ln>
              <a:noFill/>
            </a:ln>
          </p:spPr>
          <p:txBody>
            <a:bodyPr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endParaRPr lang="es-ES" sz="2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2800" b="0" i="0" u="none" strike="noStrike" cap="none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III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endParaRPr lang="es-ES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>
              <a:off x="4668532" y="-156381"/>
              <a:ext cx="1896037" cy="1826696"/>
            </a:xfrm>
            <a:prstGeom prst="ellipse">
              <a:avLst/>
            </a:prstGeom>
            <a:solidFill>
              <a:srgbClr val="DB852F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3" name="Shape 113"/>
            <p:cNvSpPr txBox="1"/>
            <p:nvPr/>
          </p:nvSpPr>
          <p:spPr>
            <a:xfrm>
              <a:off x="4908360" y="2795"/>
              <a:ext cx="1453201" cy="1381418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Apoyo a proyectos de investigación </a:t>
              </a:r>
              <a:r>
                <a:rPr lang="es-ES" sz="1600" b="0" i="0" u="none" strike="noStrike" cap="none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interdisciplinariaaplicada</a:t>
              </a: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regional</a:t>
              </a:r>
            </a:p>
          </p:txBody>
        </p:sp>
        <p:sp>
          <p:nvSpPr>
            <p:cNvPr id="114" name="Shape 114"/>
            <p:cNvSpPr/>
            <p:nvPr/>
          </p:nvSpPr>
          <p:spPr>
            <a:xfrm>
              <a:off x="6462025" y="650341"/>
              <a:ext cx="1586653" cy="1566507"/>
            </a:xfrm>
            <a:prstGeom prst="ellipse">
              <a:avLst/>
            </a:prstGeom>
            <a:solidFill>
              <a:srgbClr val="E3CB57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6549698" y="683708"/>
              <a:ext cx="1465613" cy="1465613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infraestructura de investigación</a:t>
              </a:r>
            </a:p>
          </p:txBody>
        </p:sp>
        <p:sp>
          <p:nvSpPr>
            <p:cNvPr id="116" name="Shape 116"/>
            <p:cNvSpPr/>
            <p:nvPr/>
          </p:nvSpPr>
          <p:spPr>
            <a:xfrm>
              <a:off x="7039789" y="2293549"/>
              <a:ext cx="1811353" cy="1834193"/>
            </a:xfrm>
            <a:prstGeom prst="ellipse">
              <a:avLst/>
            </a:prstGeom>
            <a:solidFill>
              <a:schemeClr val="accent4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7322643" y="2479146"/>
              <a:ext cx="1365743" cy="1365743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Centro de Información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Censal (CIC) </a:t>
              </a:r>
            </a:p>
          </p:txBody>
        </p:sp>
        <p:sp>
          <p:nvSpPr>
            <p:cNvPr id="118" name="Shape 118"/>
            <p:cNvSpPr/>
            <p:nvPr/>
          </p:nvSpPr>
          <p:spPr>
            <a:xfrm>
              <a:off x="6361561" y="4127742"/>
              <a:ext cx="1687118" cy="1700721"/>
            </a:xfrm>
            <a:prstGeom prst="ellipse">
              <a:avLst/>
            </a:prstGeom>
            <a:solidFill>
              <a:srgbClr val="927A5E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119"/>
            <p:cNvSpPr txBox="1"/>
            <p:nvPr/>
          </p:nvSpPr>
          <p:spPr>
            <a:xfrm>
              <a:off x="6604146" y="4327974"/>
              <a:ext cx="1302410" cy="1302410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Post </a:t>
              </a:r>
              <a:r>
                <a:rPr lang="es-ES" sz="1600" b="0" i="0" u="none" strike="noStrike" cap="none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Award</a:t>
              </a:r>
              <a:endParaRPr lang="es-E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Shape 120"/>
            <p:cNvSpPr/>
            <p:nvPr/>
          </p:nvSpPr>
          <p:spPr>
            <a:xfrm>
              <a:off x="4742735" y="4836266"/>
              <a:ext cx="1588530" cy="1588530"/>
            </a:xfrm>
            <a:prstGeom prst="ellipse">
              <a:avLst/>
            </a:prstGeom>
            <a:solidFill>
              <a:srgbClr val="B2B432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1" name="Shape 121"/>
            <p:cNvSpPr txBox="1"/>
            <p:nvPr/>
          </p:nvSpPr>
          <p:spPr>
            <a:xfrm>
              <a:off x="4975371" y="5068901"/>
              <a:ext cx="1123259" cy="1123259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Pre-award</a:t>
              </a:r>
            </a:p>
          </p:txBody>
        </p:sp>
        <p:sp>
          <p:nvSpPr>
            <p:cNvPr id="122" name="Shape 122"/>
            <p:cNvSpPr/>
            <p:nvPr/>
          </p:nvSpPr>
          <p:spPr>
            <a:xfrm>
              <a:off x="2914460" y="4011982"/>
              <a:ext cx="1754071" cy="1816481"/>
            </a:xfrm>
            <a:prstGeom prst="ellipse">
              <a:avLst/>
            </a:prstGeom>
            <a:solidFill>
              <a:srgbClr val="DB852F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3" name="Shape 123"/>
            <p:cNvSpPr txBox="1"/>
            <p:nvPr/>
          </p:nvSpPr>
          <p:spPr>
            <a:xfrm>
              <a:off x="3097746" y="4213767"/>
              <a:ext cx="1387505" cy="1387505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Mejoramiento profesional de facultad</a:t>
              </a:r>
            </a:p>
          </p:txBody>
        </p:sp>
        <p:sp>
          <p:nvSpPr>
            <p:cNvPr id="124" name="Shape 124"/>
            <p:cNvSpPr/>
            <p:nvPr/>
          </p:nvSpPr>
          <p:spPr>
            <a:xfrm>
              <a:off x="2170943" y="2293548"/>
              <a:ext cx="1714499" cy="1718433"/>
            </a:xfrm>
            <a:prstGeom prst="ellipse">
              <a:avLst/>
            </a:prstGeom>
            <a:solidFill>
              <a:srgbClr val="E3CB57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5" name="Shape 125"/>
            <p:cNvSpPr txBox="1"/>
            <p:nvPr/>
          </p:nvSpPr>
          <p:spPr>
            <a:xfrm>
              <a:off x="2343005" y="2436535"/>
              <a:ext cx="1450964" cy="1450964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Mejoramiento profesional de estudiantes</a:t>
              </a:r>
            </a:p>
          </p:txBody>
        </p:sp>
        <p:sp>
          <p:nvSpPr>
            <p:cNvPr id="126" name="Shape 126"/>
            <p:cNvSpPr/>
            <p:nvPr/>
          </p:nvSpPr>
          <p:spPr>
            <a:xfrm>
              <a:off x="2914461" y="539477"/>
              <a:ext cx="1754072" cy="1754072"/>
            </a:xfrm>
            <a:prstGeom prst="ellipse">
              <a:avLst/>
            </a:prstGeom>
            <a:solidFill>
              <a:schemeClr val="accent4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" name="Shape 127"/>
            <p:cNvSpPr txBox="1"/>
            <p:nvPr/>
          </p:nvSpPr>
          <p:spPr>
            <a:xfrm>
              <a:off x="3171340" y="796356"/>
              <a:ext cx="1240317" cy="1240317"/>
            </a:xfrm>
            <a:prstGeom prst="rect">
              <a:avLst/>
            </a:prstGeom>
            <a:noFill/>
            <a:ln>
              <a:noFill/>
            </a:ln>
          </p:spPr>
          <p:txBody>
            <a:bodyPr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sz="16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Avalúo e Investigación Institucional</a:t>
              </a:r>
            </a:p>
          </p:txBody>
        </p:sp>
      </p:grpSp>
      <p:pic>
        <p:nvPicPr>
          <p:cNvPr id="2" name="Picture 1" descr="logo_(sin_nombre_abajo).bmp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092" y="2974450"/>
            <a:ext cx="1793492" cy="146061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61808" y="213361"/>
            <a:ext cx="11230337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algn="ctr">
              <a:buSzPct val="25000"/>
            </a:pPr>
            <a:r>
              <a:rPr lang="es-ES" sz="4320" dirty="0" smtClean="0">
                <a:solidFill>
                  <a:schemeClr val="accent1">
                    <a:lumMod val="75000"/>
                  </a:schemeClr>
                </a:solidFill>
              </a:rPr>
              <a:t>Instituto </a:t>
            </a:r>
            <a:r>
              <a:rPr lang="es-ES" sz="4320" dirty="0">
                <a:solidFill>
                  <a:schemeClr val="accent1">
                    <a:lumMod val="75000"/>
                  </a:schemeClr>
                </a:solidFill>
              </a:rPr>
              <a:t>de Investigaciones </a:t>
            </a:r>
            <a:r>
              <a:rPr lang="es-ES" sz="4320" dirty="0" smtClean="0">
                <a:solidFill>
                  <a:schemeClr val="accent1">
                    <a:lumMod val="75000"/>
                  </a:schemeClr>
                </a:solidFill>
              </a:rPr>
              <a:t>Interdisciplinarias</a:t>
            </a:r>
            <a:r>
              <a:rPr lang="es-ES" sz="4320" dirty="0" smtClean="0"/>
              <a:t> </a:t>
            </a:r>
            <a:r>
              <a:rPr lang="es-ES" sz="4320" i="1" dirty="0" smtClean="0">
                <a:solidFill>
                  <a:srgbClr val="689D9B"/>
                </a:solidFill>
              </a:rPr>
              <a:t>Áreas de trabajo y apoyo</a:t>
            </a:r>
            <a:endParaRPr lang="es-ES" sz="4320" b="0" i="1" u="none" strike="noStrike" cap="none" dirty="0">
              <a:solidFill>
                <a:srgbClr val="689D9B"/>
              </a:solidFill>
              <a:sym typeface="Calibri"/>
            </a:endParaRPr>
          </a:p>
        </p:txBody>
      </p:sp>
      <p:grpSp>
        <p:nvGrpSpPr>
          <p:cNvPr id="133" name="Shape 133"/>
          <p:cNvGrpSpPr/>
          <p:nvPr/>
        </p:nvGrpSpPr>
        <p:grpSpPr>
          <a:xfrm>
            <a:off x="461808" y="1872971"/>
            <a:ext cx="11324797" cy="4586816"/>
            <a:chOff x="-82566" y="1494503"/>
            <a:chExt cx="10777734" cy="2296065"/>
          </a:xfrm>
        </p:grpSpPr>
        <p:sp>
          <p:nvSpPr>
            <p:cNvPr id="134" name="Shape 134"/>
            <p:cNvSpPr/>
            <p:nvPr/>
          </p:nvSpPr>
          <p:spPr>
            <a:xfrm>
              <a:off x="1450" y="1494504"/>
              <a:ext cx="1180825" cy="452349"/>
            </a:xfrm>
            <a:prstGeom prst="rect">
              <a:avLst/>
            </a:prstGeom>
            <a:solidFill>
              <a:srgbClr val="DB852F"/>
            </a:solidFill>
            <a:ln w="15875" cap="flat" cmpd="sng">
              <a:solidFill>
                <a:srgbClr val="DB852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" name="Shape 135"/>
            <p:cNvSpPr txBox="1"/>
            <p:nvPr/>
          </p:nvSpPr>
          <p:spPr>
            <a:xfrm>
              <a:off x="-82566" y="1494504"/>
              <a:ext cx="1349303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Investigación </a:t>
              </a:r>
              <a:r>
                <a:rPr lang="es-ES" b="0" i="0" u="none" strike="noStrike" cap="none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interdisciplinaria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 smtClean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aplicada </a:t>
              </a: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 regional</a:t>
              </a:r>
            </a:p>
          </p:txBody>
        </p:sp>
        <p:sp>
          <p:nvSpPr>
            <p:cNvPr id="136" name="Shape 136"/>
            <p:cNvSpPr/>
            <p:nvPr/>
          </p:nvSpPr>
          <p:spPr>
            <a:xfrm>
              <a:off x="1450" y="1946853"/>
              <a:ext cx="1180825" cy="1681483"/>
            </a:xfrm>
            <a:prstGeom prst="rect">
              <a:avLst/>
            </a:prstGeom>
            <a:solidFill>
              <a:srgbClr val="F1D8CC">
                <a:alpha val="89803"/>
              </a:srgbClr>
            </a:solidFill>
            <a:ln w="15875" cap="flat" cmpd="sng">
              <a:solidFill>
                <a:srgbClr val="F1D8CC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 txBox="1"/>
            <p:nvPr/>
          </p:nvSpPr>
          <p:spPr>
            <a:xfrm>
              <a:off x="1450" y="1946853"/>
              <a:ext cx="1180825" cy="1681483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63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Cursos INTD 4116 y proyectos semilla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(31)</a:t>
              </a:r>
            </a:p>
            <a:p>
              <a:pPr marL="50800" marR="0" lvl="1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1" indent="0" algn="l" rtl="0">
                <a:lnSpc>
                  <a:spcPct val="10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Proyecto CUA</a:t>
              </a:r>
            </a:p>
            <a:p>
              <a:pPr marL="0" marR="0" lvl="1" indent="0" algn="l" rtl="0">
                <a:lnSpc>
                  <a:spcPct val="10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63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Apoyo técnico a los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proyectos</a:t>
              </a:r>
            </a:p>
            <a:p>
              <a:pPr marL="50800" marR="0" lvl="1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63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Divulgación de investigación</a:t>
              </a:r>
            </a:p>
            <a:p>
              <a:pPr marL="174625" marR="0" lvl="2" indent="-9525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Cuadernos</a:t>
              </a:r>
            </a:p>
            <a:p>
              <a:pPr marL="174625" marR="0" lvl="2" indent="-9525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Encuentros</a:t>
              </a:r>
            </a:p>
            <a:p>
              <a:pPr marL="174625" marR="0" lvl="2" indent="-9525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Página Web</a:t>
              </a:r>
            </a:p>
          </p:txBody>
        </p:sp>
        <p:sp>
          <p:nvSpPr>
            <p:cNvPr id="138" name="Shape 138"/>
            <p:cNvSpPr/>
            <p:nvPr/>
          </p:nvSpPr>
          <p:spPr>
            <a:xfrm>
              <a:off x="1347591" y="1494504"/>
              <a:ext cx="1180825" cy="452349"/>
            </a:xfrm>
            <a:prstGeom prst="rect">
              <a:avLst/>
            </a:prstGeom>
            <a:solidFill>
              <a:srgbClr val="E3CB57"/>
            </a:solidFill>
            <a:ln w="15875" cap="flat" cmpd="sng">
              <a:solidFill>
                <a:srgbClr val="E3CB5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 txBox="1"/>
            <p:nvPr/>
          </p:nvSpPr>
          <p:spPr>
            <a:xfrm>
              <a:off x="1347591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Desarrollo de infraestructura de investigación</a:t>
              </a:r>
            </a:p>
          </p:txBody>
        </p:sp>
        <p:sp>
          <p:nvSpPr>
            <p:cNvPr id="140" name="Shape 140"/>
            <p:cNvSpPr/>
            <p:nvPr/>
          </p:nvSpPr>
          <p:spPr>
            <a:xfrm>
              <a:off x="1347591" y="1946853"/>
              <a:ext cx="1180825" cy="1681483"/>
            </a:xfrm>
            <a:prstGeom prst="rect">
              <a:avLst/>
            </a:prstGeom>
            <a:solidFill>
              <a:srgbClr val="F3EBCF">
                <a:alpha val="89803"/>
              </a:srgbClr>
            </a:solidFill>
            <a:ln w="15875" cap="flat" cmpd="sng">
              <a:solidFill>
                <a:srgbClr val="F3EBCF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1266737" y="1946853"/>
              <a:ext cx="1261679" cy="1681483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0" marR="0" lvl="1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Conceptualización 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desarrollo y envío de propuestas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para desarrollar 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infraestructura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investigación:</a:t>
              </a: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1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RIMI, BRIC, BUILD, BRAD, PRMN,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IPERT</a:t>
              </a:r>
            </a:p>
            <a:p>
              <a:pPr marL="0" marR="0" lvl="1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1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Apoyo al desarrollo de políticas institucionales</a:t>
              </a:r>
            </a:p>
            <a:p>
              <a:pPr marL="457200" marR="0" lvl="1" indent="0" algn="l" rtl="0">
                <a:spcBef>
                  <a:spcPts val="0"/>
                </a:spcBef>
                <a:buClr>
                  <a:schemeClr val="dk1"/>
                </a:buClr>
                <a:buFont typeface="Calibri"/>
                <a:buNone/>
              </a:pP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2693733" y="1494504"/>
              <a:ext cx="1180825" cy="452349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3" name="Shape 143"/>
            <p:cNvSpPr txBox="1"/>
            <p:nvPr/>
          </p:nvSpPr>
          <p:spPr>
            <a:xfrm>
              <a:off x="2693733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CIC</a:t>
              </a:r>
            </a:p>
          </p:txBody>
        </p:sp>
        <p:sp>
          <p:nvSpPr>
            <p:cNvPr id="144" name="Shape 144"/>
            <p:cNvSpPr/>
            <p:nvPr/>
          </p:nvSpPr>
          <p:spPr>
            <a:xfrm>
              <a:off x="2693733" y="1946853"/>
              <a:ext cx="1180825" cy="1681483"/>
            </a:xfrm>
            <a:prstGeom prst="rect">
              <a:avLst/>
            </a:prstGeom>
            <a:solidFill>
              <a:srgbClr val="E2E2E0">
                <a:alpha val="89803"/>
              </a:srgbClr>
            </a:solidFill>
            <a:ln w="15875" cap="flat" cmpd="sng">
              <a:solidFill>
                <a:srgbClr val="E2E2E0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5" name="Shape 145"/>
            <p:cNvSpPr txBox="1"/>
            <p:nvPr/>
          </p:nvSpPr>
          <p:spPr>
            <a:xfrm>
              <a:off x="2693733" y="1946853"/>
              <a:ext cx="1180825" cy="1681483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Divulgación de datos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censales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Estudios censales y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econométricos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Talleres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capacitación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Cursos (DECEP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Asesoría a estudiantes y facultad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Font typeface="Calibri"/>
                <a:buNone/>
              </a:pP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5321285" y="1494503"/>
              <a:ext cx="1245854" cy="452348"/>
            </a:xfrm>
            <a:prstGeom prst="rect">
              <a:avLst/>
            </a:prstGeom>
            <a:solidFill>
              <a:srgbClr val="927A5E"/>
            </a:solidFill>
            <a:ln w="15875" cap="flat" cmpd="sng">
              <a:solidFill>
                <a:srgbClr val="927A5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7" name="Shape 147"/>
            <p:cNvSpPr txBox="1"/>
            <p:nvPr/>
          </p:nvSpPr>
          <p:spPr>
            <a:xfrm>
              <a:off x="5398983" y="1533099"/>
              <a:ext cx="1180825" cy="374653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Post </a:t>
              </a:r>
              <a:r>
                <a:rPr lang="es-ES" b="0" i="0" u="none" strike="noStrike" cap="none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Award</a:t>
              </a:r>
              <a:endParaRPr lang="es-ES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5398983" y="1980718"/>
              <a:ext cx="1180825" cy="1681483"/>
            </a:xfrm>
            <a:prstGeom prst="rect">
              <a:avLst/>
            </a:prstGeom>
            <a:solidFill>
              <a:srgbClr val="DBD6D1">
                <a:alpha val="89803"/>
              </a:srgbClr>
            </a:solidFill>
            <a:ln w="15875" cap="flat" cmpd="sng">
              <a:solidFill>
                <a:srgbClr val="DBD6D1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9" name="Shape 149"/>
            <p:cNvSpPr txBox="1"/>
            <p:nvPr/>
          </p:nvSpPr>
          <p:spPr>
            <a:xfrm>
              <a:off x="5398983" y="1980718"/>
              <a:ext cx="1180825" cy="1681483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BRAD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BRIC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INBRE (2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CAREER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R-15</a:t>
              </a: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Shape 150"/>
            <p:cNvSpPr/>
            <p:nvPr/>
          </p:nvSpPr>
          <p:spPr>
            <a:xfrm>
              <a:off x="3972757" y="1494504"/>
              <a:ext cx="1180825" cy="452349"/>
            </a:xfrm>
            <a:prstGeom prst="rect">
              <a:avLst/>
            </a:prstGeom>
            <a:solidFill>
              <a:srgbClr val="B2B432"/>
            </a:solidFill>
            <a:ln w="15875" cap="flat" cmpd="sng">
              <a:solidFill>
                <a:srgbClr val="B2B43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1" name="Shape 151"/>
            <p:cNvSpPr txBox="1"/>
            <p:nvPr/>
          </p:nvSpPr>
          <p:spPr>
            <a:xfrm>
              <a:off x="3972757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Pre-</a:t>
              </a:r>
              <a:r>
                <a:rPr lang="es-ES" b="0" i="0" u="none" strike="noStrike" cap="none" dirty="0" err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award</a:t>
              </a:r>
              <a:endParaRPr lang="es-ES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Shape 152"/>
            <p:cNvSpPr/>
            <p:nvPr/>
          </p:nvSpPr>
          <p:spPr>
            <a:xfrm>
              <a:off x="4007439" y="2033232"/>
              <a:ext cx="1180825" cy="1681483"/>
            </a:xfrm>
            <a:prstGeom prst="rect">
              <a:avLst/>
            </a:prstGeom>
            <a:solidFill>
              <a:srgbClr val="E4E5CC">
                <a:alpha val="89803"/>
              </a:srgbClr>
            </a:solidFill>
            <a:ln w="15875" cap="flat" cmpd="sng">
              <a:solidFill>
                <a:srgbClr val="E4E5CC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4007439" y="1980718"/>
              <a:ext cx="1180825" cy="1733997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Apoyo en la Identificación 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 fondos y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adiestramientos (BRAD)</a:t>
              </a:r>
            </a:p>
            <a:p>
              <a:pPr marR="0" lvl="1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Apoyo al desarrollo y montaje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propuestas y coordinación con </a:t>
              </a:r>
              <a:r>
                <a:rPr lang="es-ES" sz="12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Oficina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Recursos Externos</a:t>
              </a:r>
            </a:p>
            <a:p>
              <a:pPr marR="0" lvl="1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Mentoría</a:t>
              </a: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Font typeface="Calibri"/>
                <a:buNone/>
              </a:pP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Shape 154"/>
            <p:cNvSpPr/>
            <p:nvPr/>
          </p:nvSpPr>
          <p:spPr>
            <a:xfrm>
              <a:off x="6732160" y="1494504"/>
              <a:ext cx="1180825" cy="452349"/>
            </a:xfrm>
            <a:prstGeom prst="rect">
              <a:avLst/>
            </a:prstGeom>
            <a:solidFill>
              <a:srgbClr val="DB852F"/>
            </a:solidFill>
            <a:ln w="15875" cap="flat" cmpd="sng">
              <a:solidFill>
                <a:srgbClr val="DB852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5" name="Shape 155"/>
            <p:cNvSpPr txBox="1"/>
            <p:nvPr/>
          </p:nvSpPr>
          <p:spPr>
            <a:xfrm>
              <a:off x="6732160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Mejoramiento profesional de facultad</a:t>
              </a:r>
            </a:p>
          </p:txBody>
        </p:sp>
        <p:sp>
          <p:nvSpPr>
            <p:cNvPr id="156" name="Shape 156"/>
            <p:cNvSpPr/>
            <p:nvPr/>
          </p:nvSpPr>
          <p:spPr>
            <a:xfrm>
              <a:off x="6732160" y="1946853"/>
              <a:ext cx="1180825" cy="1681483"/>
            </a:xfrm>
            <a:prstGeom prst="rect">
              <a:avLst/>
            </a:prstGeom>
            <a:solidFill>
              <a:srgbClr val="F1D8CC">
                <a:alpha val="89803"/>
              </a:srgbClr>
            </a:solidFill>
            <a:ln w="15875" cap="flat" cmpd="sng">
              <a:solidFill>
                <a:srgbClr val="F1D8CC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7" name="Shape 157"/>
            <p:cNvSpPr txBox="1"/>
            <p:nvPr/>
          </p:nvSpPr>
          <p:spPr>
            <a:xfrm>
              <a:off x="6732160" y="1946852"/>
              <a:ext cx="1180825" cy="1767862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Seminarios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Simposio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Facultad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Talleres (metodologías, desarrollo de propuestas, </a:t>
              </a:r>
              <a:r>
                <a:rPr lang="es-ES" sz="12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mentoría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publicación)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FRN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CITI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Writing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ES" sz="1200" b="0" i="0" u="none" strike="noStrike" cap="none" dirty="0" err="1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Groups</a:t>
              </a:r>
              <a:endParaRPr lang="es-ES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R="0" lvl="1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Startup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funds</a:t>
              </a: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Shape 158"/>
            <p:cNvSpPr/>
            <p:nvPr/>
          </p:nvSpPr>
          <p:spPr>
            <a:xfrm>
              <a:off x="8111839" y="1494504"/>
              <a:ext cx="1180825" cy="452349"/>
            </a:xfrm>
            <a:prstGeom prst="rect">
              <a:avLst/>
            </a:prstGeom>
            <a:solidFill>
              <a:srgbClr val="E3CB57"/>
            </a:solidFill>
            <a:ln w="15875" cap="flat" cmpd="sng">
              <a:solidFill>
                <a:srgbClr val="E3CB5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8111839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Mejoramiento profesional de estudiantes</a:t>
              </a:r>
            </a:p>
          </p:txBody>
        </p:sp>
        <p:sp>
          <p:nvSpPr>
            <p:cNvPr id="160" name="Shape 160"/>
            <p:cNvSpPr/>
            <p:nvPr/>
          </p:nvSpPr>
          <p:spPr>
            <a:xfrm>
              <a:off x="8078303" y="1946853"/>
              <a:ext cx="1180825" cy="1681483"/>
            </a:xfrm>
            <a:prstGeom prst="rect">
              <a:avLst/>
            </a:prstGeom>
            <a:solidFill>
              <a:srgbClr val="F3EBCF">
                <a:alpha val="89803"/>
              </a:srgbClr>
            </a:solidFill>
            <a:ln w="15875" cap="flat" cmpd="sng">
              <a:solidFill>
                <a:srgbClr val="F3EBCF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1" name="Shape 161"/>
            <p:cNvSpPr txBox="1"/>
            <p:nvPr/>
          </p:nvSpPr>
          <p:spPr>
            <a:xfrm>
              <a:off x="8078303" y="1946853"/>
              <a:ext cx="1180825" cy="1681483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Talleres y adiestramiento (</a:t>
              </a: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CV’s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Statement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</a:t>
              </a: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Purpose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Becas, </a:t>
              </a:r>
              <a:r>
                <a:rPr lang="es-ES" sz="1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Fellowships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etc.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CITI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Orientaciones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individualizadas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Encuentro Estudiantil</a:t>
              </a:r>
            </a:p>
            <a:p>
              <a:pPr marL="57150" marR="0" lvl="1" indent="-571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Font typeface="Calibri"/>
                <a:buNone/>
              </a:pP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Shape 162"/>
            <p:cNvSpPr/>
            <p:nvPr/>
          </p:nvSpPr>
          <p:spPr>
            <a:xfrm>
              <a:off x="9424446" y="1494504"/>
              <a:ext cx="1180825" cy="452349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3" name="Shape 163"/>
            <p:cNvSpPr txBox="1"/>
            <p:nvPr/>
          </p:nvSpPr>
          <p:spPr>
            <a:xfrm>
              <a:off x="9424446" y="1494504"/>
              <a:ext cx="1180825" cy="452349"/>
            </a:xfrm>
            <a:prstGeom prst="rect">
              <a:avLst/>
            </a:prstGeom>
            <a:noFill/>
            <a:ln>
              <a:noFill/>
            </a:ln>
          </p:spPr>
          <p:txBody>
            <a:bodyPr lIns="64000" tIns="36575" rIns="64000" bIns="36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s-ES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Avalúo e Investigación Institucional</a:t>
              </a:r>
            </a:p>
          </p:txBody>
        </p:sp>
        <p:sp>
          <p:nvSpPr>
            <p:cNvPr id="164" name="Shape 164"/>
            <p:cNvSpPr/>
            <p:nvPr/>
          </p:nvSpPr>
          <p:spPr>
            <a:xfrm>
              <a:off x="9424446" y="1946853"/>
              <a:ext cx="1180825" cy="1681483"/>
            </a:xfrm>
            <a:prstGeom prst="rect">
              <a:avLst/>
            </a:prstGeom>
            <a:solidFill>
              <a:srgbClr val="E2E2E0">
                <a:alpha val="89803"/>
              </a:srgbClr>
            </a:solidFill>
            <a:ln w="15875" cap="flat" cmpd="sng">
              <a:solidFill>
                <a:srgbClr val="E2E2E0">
                  <a:alpha val="89803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5" name="Shape 165"/>
            <p:cNvSpPr txBox="1"/>
            <p:nvPr/>
          </p:nvSpPr>
          <p:spPr>
            <a:xfrm>
              <a:off x="9424445" y="1946853"/>
              <a:ext cx="1270723" cy="1843715"/>
            </a:xfrm>
            <a:prstGeom prst="rect">
              <a:avLst/>
            </a:prstGeom>
            <a:noFill/>
            <a:ln>
              <a:noFill/>
            </a:ln>
          </p:spPr>
          <p:txBody>
            <a:bodyPr lIns="48000" tIns="48000" rIns="64000" bIns="72000" anchor="t" anchorCtr="0">
              <a:noAutofit/>
            </a:bodyPr>
            <a:lstStyle/>
            <a:p>
              <a:pPr marL="57150" marR="0" lvl="1" indent="-63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Estudios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egresados</a:t>
              </a:r>
            </a:p>
            <a:p>
              <a:pPr marL="57150" marR="0" lvl="1" indent="-63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63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Calibri"/>
                <a:buChar char="•"/>
              </a:pP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Análisis y desarrollo  de bases de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datos</a:t>
              </a:r>
            </a:p>
            <a:p>
              <a:pPr marL="50800" marR="0" lvl="1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Publicaciones</a:t>
              </a:r>
              <a:endParaRPr lang="es-E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Propuestas</a:t>
              </a:r>
              <a:endParaRPr lang="es-E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Presentaciones</a:t>
              </a:r>
              <a:endParaRPr lang="es-E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Estudiantes </a:t>
              </a:r>
              <a:r>
                <a:rPr lang="es-ES" sz="1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activos en </a:t>
              </a: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investigación</a:t>
              </a: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Proyectos</a:t>
              </a: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Wingdings" charset="2"/>
                <a:buChar char="ü"/>
              </a:pPr>
              <a:r>
                <a:rPr lang="es-ES" sz="120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Investigadores</a:t>
              </a:r>
              <a:endParaRPr lang="es-ES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0800" marR="0" lvl="1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</a:pPr>
              <a:endParaRPr lang="es-E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2250" marR="0" lvl="1" indent="-1714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Arial"/>
                <a:buChar char="•"/>
              </a:pPr>
              <a:r>
                <a:rPr lang="es-ES" sz="12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Otras investigaciones sobre la institución (Proyecto CUA)</a:t>
              </a:r>
              <a:endPara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57150" marR="0" lvl="1" indent="-6350" algn="l" rtl="0">
                <a:lnSpc>
                  <a:spcPct val="90000"/>
                </a:lnSpc>
                <a:spcBef>
                  <a:spcPts val="135"/>
                </a:spcBef>
                <a:spcAft>
                  <a:spcPts val="0"/>
                </a:spcAft>
                <a:buClr>
                  <a:schemeClr val="dk1"/>
                </a:buClr>
                <a:buFont typeface="Calibri"/>
                <a:buNone/>
              </a:pPr>
              <a:endParaRPr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7" y="514317"/>
            <a:ext cx="10909737" cy="1154590"/>
          </a:xfrm>
        </p:spPr>
        <p:txBody>
          <a:bodyPr/>
          <a:lstStyle/>
          <a:p>
            <a:pPr lvl="0"/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>I. Investigación </a:t>
            </a:r>
            <a:r>
              <a:rPr lang="es-ES" sz="4000" dirty="0">
                <a:solidFill>
                  <a:schemeClr val="accent2">
                    <a:lumMod val="75000"/>
                  </a:schemeClr>
                </a:solidFill>
              </a:rPr>
              <a:t>interdisciplinaria, aplicada </a:t>
            </a:r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>y </a:t>
            </a:r>
            <a:r>
              <a:rPr lang="es-ES" sz="4000" dirty="0">
                <a:solidFill>
                  <a:schemeClr val="accent2">
                    <a:lumMod val="75000"/>
                  </a:schemeClr>
                </a:solidFill>
              </a:rPr>
              <a:t>regional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668907"/>
            <a:ext cx="10510901" cy="4597366"/>
          </a:xfrm>
        </p:spPr>
        <p:txBody>
          <a:bodyPr/>
          <a:lstStyle/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Cursos INTD 4116</a:t>
            </a:r>
          </a:p>
          <a:p>
            <a:pPr marL="50800"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57658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</a:pPr>
            <a:r>
              <a:rPr lang="es-ES" dirty="0" smtClean="0">
                <a:solidFill>
                  <a:schemeClr val="dk1"/>
                </a:solidFill>
              </a:rPr>
              <a:t>Nueva convocatoria cursos INTD 4116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Consultar con el decano como se articulará con la Certificación 105 de la JG.  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Discutir con la Junta Asesora y Decano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Emitir convocatoria para cursos nuevos para primera o segunda semana de febrero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Recibir, evaluar y aprobar cursos con Junta Asesora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Realizar los trámites administrativos de programación y matrícula de cursos</a:t>
            </a:r>
          </a:p>
          <a:p>
            <a:pPr marL="1052502" lvl="5" indent="-2857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Ø"/>
            </a:pPr>
            <a:r>
              <a:rPr lang="es-ES" u="sng" dirty="0" smtClean="0">
                <a:solidFill>
                  <a:schemeClr val="dk1"/>
                </a:solidFill>
              </a:rPr>
              <a:t>Ojo:  Realizar trámites para ofrecimiento en calendario alterno con Registro y Decanato</a:t>
            </a:r>
          </a:p>
          <a:p>
            <a:pPr marL="599440"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233680"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57658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</a:pPr>
            <a:r>
              <a:rPr lang="es-ES" dirty="0" smtClean="0">
                <a:solidFill>
                  <a:schemeClr val="dk1"/>
                </a:solidFill>
              </a:rPr>
              <a:t>Cursos existentes (19)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Continuar apoyo mediante:  talleres solicitados (</a:t>
            </a:r>
            <a:r>
              <a:rPr lang="es-ES" dirty="0" err="1" smtClean="0">
                <a:solidFill>
                  <a:schemeClr val="dk1"/>
                </a:solidFill>
              </a:rPr>
              <a:t>Nvivo</a:t>
            </a:r>
            <a:r>
              <a:rPr lang="es-ES" dirty="0" smtClean="0">
                <a:solidFill>
                  <a:schemeClr val="dk1"/>
                </a:solidFill>
              </a:rPr>
              <a:t>), divulgación y apoyo por parte del </a:t>
            </a:r>
            <a:r>
              <a:rPr lang="es-ES" dirty="0" err="1" smtClean="0">
                <a:solidFill>
                  <a:schemeClr val="dk1"/>
                </a:solidFill>
              </a:rPr>
              <a:t>bioestadístico</a:t>
            </a:r>
            <a:r>
              <a:rPr lang="es-ES" dirty="0" smtClean="0">
                <a:solidFill>
                  <a:schemeClr val="dk1"/>
                </a:solidFill>
              </a:rPr>
              <a:t>, José Calderón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Coordinar salones solicitados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Continuar distribución de apoyo de $500 para materiales, programados, servicios profesionales, publicación y talleres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Coordinar resguardo de archivos por IRB a dos profesoras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endParaRPr lang="es-ES" dirty="0">
              <a:solidFill>
                <a:schemeClr val="dk1"/>
              </a:solidFill>
            </a:endParaRPr>
          </a:p>
          <a:p>
            <a:pPr marL="57658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</a:pPr>
            <a:r>
              <a:rPr lang="es-ES" dirty="0" smtClean="0">
                <a:solidFill>
                  <a:schemeClr val="dk1"/>
                </a:solidFill>
              </a:rPr>
              <a:t>Evaluación de profesores y cursos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Obtener y discutir insumo de la Junta al instrumento de evaluación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Comunicar a facultad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Realizar evaluación (mayo)</a:t>
            </a:r>
          </a:p>
          <a:p>
            <a:pPr marL="233680"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50800"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58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7" y="514317"/>
            <a:ext cx="10909737" cy="1154590"/>
          </a:xfrm>
        </p:spPr>
        <p:txBody>
          <a:bodyPr/>
          <a:lstStyle/>
          <a:p>
            <a:pPr lvl="0"/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>I. Investigación </a:t>
            </a:r>
            <a:r>
              <a:rPr lang="es-ES" sz="4000" dirty="0">
                <a:solidFill>
                  <a:schemeClr val="accent2">
                    <a:lumMod val="75000"/>
                  </a:schemeClr>
                </a:solidFill>
              </a:rPr>
              <a:t>interdisciplinaria, aplicada </a:t>
            </a:r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>y regional (continuación)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469478"/>
            <a:ext cx="10741805" cy="5038209"/>
          </a:xfrm>
        </p:spPr>
        <p:txBody>
          <a:bodyPr/>
          <a:lstStyle/>
          <a:p>
            <a:pPr marL="50800"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 startAt="2"/>
            </a:pPr>
            <a:r>
              <a:rPr lang="es-ES" dirty="0" smtClean="0">
                <a:solidFill>
                  <a:schemeClr val="dk1"/>
                </a:solidFill>
              </a:rPr>
              <a:t>CUA</a:t>
            </a:r>
            <a:endParaRPr lang="es-ES" dirty="0">
              <a:solidFill>
                <a:schemeClr val="dk1"/>
              </a:solidFill>
            </a:endParaRP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Revisar plan de trabajo sometido por Verónica y aprobar (</a:t>
            </a:r>
            <a:r>
              <a:rPr lang="es-ES" dirty="0" err="1">
                <a:solidFill>
                  <a:schemeClr val="dk1"/>
                </a:solidFill>
              </a:rPr>
              <a:t>Isar</a:t>
            </a:r>
            <a:r>
              <a:rPr lang="es-ES" dirty="0">
                <a:solidFill>
                  <a:schemeClr val="dk1"/>
                </a:solidFill>
              </a:rPr>
              <a:t>, Verónica)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Identificar salones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Continuar habilitando espacio de trabajo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Implantar </a:t>
            </a:r>
            <a:r>
              <a:rPr lang="es-ES" dirty="0" smtClean="0">
                <a:solidFill>
                  <a:schemeClr val="dk1"/>
                </a:solidFill>
              </a:rPr>
              <a:t>proyecto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endParaRPr lang="es-ES" dirty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 startAt="2"/>
            </a:pPr>
            <a:r>
              <a:rPr lang="es-ES" dirty="0" smtClean="0">
                <a:solidFill>
                  <a:schemeClr val="dk1"/>
                </a:solidFill>
              </a:rPr>
              <a:t>Proyectos semilla</a:t>
            </a:r>
            <a:endParaRPr lang="es-ES" dirty="0">
              <a:solidFill>
                <a:schemeClr val="dk1"/>
              </a:solidFill>
            </a:endParaRP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Apoyar proyecto semilla I </a:t>
            </a:r>
            <a:r>
              <a:rPr lang="es-ES" dirty="0" err="1" smtClean="0">
                <a:solidFill>
                  <a:schemeClr val="dk1"/>
                </a:solidFill>
              </a:rPr>
              <a:t>Godreau</a:t>
            </a:r>
            <a:r>
              <a:rPr lang="es-ES" dirty="0" smtClean="0">
                <a:solidFill>
                  <a:schemeClr val="dk1"/>
                </a:solidFill>
              </a:rPr>
              <a:t> (Fondos FIDI e III)</a:t>
            </a:r>
          </a:p>
          <a:p>
            <a:pPr marL="94234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Apoyar proyecto semilla P Noboa (Fondos FIDI e III)</a:t>
            </a:r>
          </a:p>
          <a:p>
            <a:pPr marL="599440"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>
              <a:solidFill>
                <a:schemeClr val="dk1"/>
              </a:solidFill>
            </a:endParaRPr>
          </a:p>
          <a:p>
            <a:pPr marL="393700" lvl="1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 startAt="5"/>
            </a:pPr>
            <a:r>
              <a:rPr lang="es-ES" dirty="0" smtClean="0">
                <a:solidFill>
                  <a:schemeClr val="dk1"/>
                </a:solidFill>
              </a:rPr>
              <a:t>Divulgación de investigación</a:t>
            </a:r>
          </a:p>
          <a:p>
            <a:pPr marL="690880" lvl="3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Cuadernos- se publicarán dos este semestre:  </a:t>
            </a:r>
          </a:p>
          <a:p>
            <a:pPr marL="1041072" lvl="5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CUA</a:t>
            </a:r>
          </a:p>
          <a:p>
            <a:pPr marL="1041072" lvl="5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Proyecto Patricia Noboa</a:t>
            </a:r>
          </a:p>
          <a:p>
            <a:pPr marL="690880" lvl="3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Encuentros</a:t>
            </a:r>
          </a:p>
          <a:p>
            <a:pPr marL="1041072" lvl="5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Desarrollar el bosquejo del próximo Encuentros y asignarnos secciones (junio)</a:t>
            </a:r>
          </a:p>
          <a:p>
            <a:pPr marL="690880" lvl="3" indent="-3429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Página Web</a:t>
            </a:r>
          </a:p>
          <a:p>
            <a:pPr marL="983922" lvl="5" indent="-2857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Actualización de sección de proyectos con proyectos nuevos, bandas en el III y actualización continua</a:t>
            </a:r>
          </a:p>
          <a:p>
            <a:pPr marL="983922" lvl="5" indent="-2857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r>
              <a:rPr lang="es-ES" dirty="0" smtClean="0">
                <a:solidFill>
                  <a:schemeClr val="dk1"/>
                </a:solidFill>
              </a:rPr>
              <a:t>Actualizar sección de investigadores para que tenga página y perfil de sus programas de investigación (taller de </a:t>
            </a:r>
            <a:r>
              <a:rPr lang="es-ES" dirty="0" err="1" smtClean="0">
                <a:solidFill>
                  <a:schemeClr val="dk1"/>
                </a:solidFill>
              </a:rPr>
              <a:t>Margie</a:t>
            </a:r>
            <a:r>
              <a:rPr lang="es-ES" dirty="0" smtClean="0">
                <a:solidFill>
                  <a:schemeClr val="dk1"/>
                </a:solidFill>
              </a:rPr>
              <a:t> para realizar perfil)</a:t>
            </a:r>
          </a:p>
          <a:p>
            <a:pPr marL="816610" lvl="4" indent="-28575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Wingdings" charset="2"/>
              <a:buChar char="ü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703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5"/>
            <a:ext cx="10311484" cy="158173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II.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Apoyo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i="1" dirty="0" smtClean="0">
                <a:solidFill>
                  <a:schemeClr val="accent5">
                    <a:lumMod val="75000"/>
                  </a:schemeClr>
                </a:solidFill>
              </a:rPr>
              <a:t>Post award 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proyectos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investigación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interdisciplinaria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aplicada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y regional de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facultad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mediante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fondos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</a:rPr>
              <a:t>externos</a:t>
            </a: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96" y="1800354"/>
            <a:ext cx="10715357" cy="4989665"/>
          </a:xfrm>
        </p:spPr>
        <p:txBody>
          <a:bodyPr/>
          <a:lstStyle/>
          <a:p>
            <a:pPr marL="548640" indent="-457200">
              <a:buFont typeface="+mj-lt"/>
              <a:buAutoNum type="arabicPeriod"/>
            </a:pPr>
            <a:r>
              <a:rPr lang="en-US" sz="1800" dirty="0" smtClean="0"/>
              <a:t>INBRE (Claudia </a:t>
            </a:r>
            <a:r>
              <a:rPr lang="en-US" sz="1800" dirty="0" err="1" smtClean="0"/>
              <a:t>Ospina</a:t>
            </a:r>
            <a:r>
              <a:rPr lang="en-US" sz="1800" dirty="0" smtClean="0"/>
              <a:t> y </a:t>
            </a:r>
            <a:r>
              <a:rPr lang="en-US" sz="1800" dirty="0" err="1" smtClean="0"/>
              <a:t>Vibha</a:t>
            </a:r>
            <a:r>
              <a:rPr lang="en-US" sz="1800" dirty="0" smtClean="0"/>
              <a:t> </a:t>
            </a:r>
            <a:r>
              <a:rPr lang="en-US" sz="1800" dirty="0" err="1" smtClean="0"/>
              <a:t>Bansal</a:t>
            </a:r>
            <a:r>
              <a:rPr lang="en-US" sz="1800" dirty="0" smtClean="0"/>
              <a:t>)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/>
              <a:t>Apertura</a:t>
            </a:r>
            <a:r>
              <a:rPr lang="en-US" dirty="0" smtClean="0"/>
              <a:t> y </a:t>
            </a:r>
            <a:r>
              <a:rPr lang="en-US" dirty="0" err="1" smtClean="0"/>
              <a:t>llevar</a:t>
            </a:r>
            <a:r>
              <a:rPr lang="en-US" dirty="0" smtClean="0"/>
              <a:t> </a:t>
            </a:r>
            <a:r>
              <a:rPr lang="en-US" dirty="0" err="1" smtClean="0"/>
              <a:t>contabilidad</a:t>
            </a:r>
            <a:r>
              <a:rPr lang="en-US" dirty="0" smtClean="0"/>
              <a:t> de </a:t>
            </a:r>
            <a:r>
              <a:rPr lang="en-US" dirty="0" err="1" smtClean="0"/>
              <a:t>cuentas</a:t>
            </a:r>
            <a:endParaRPr lang="en-US" dirty="0" smtClean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/>
              <a:t>Gestionar</a:t>
            </a:r>
            <a:r>
              <a:rPr lang="en-US" dirty="0" smtClean="0"/>
              <a:t> </a:t>
            </a:r>
            <a:r>
              <a:rPr lang="en-US" dirty="0" err="1" smtClean="0"/>
              <a:t>contratos</a:t>
            </a:r>
            <a:r>
              <a:rPr lang="en-US" dirty="0" smtClean="0"/>
              <a:t> y </a:t>
            </a:r>
            <a:r>
              <a:rPr lang="en-US" dirty="0" err="1" smtClean="0"/>
              <a:t>nombramientos</a:t>
            </a:r>
            <a:endParaRPr lang="en-US" dirty="0" smtClean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/>
              <a:t>Realizar</a:t>
            </a:r>
            <a:r>
              <a:rPr lang="en-US" dirty="0" smtClean="0"/>
              <a:t> </a:t>
            </a:r>
            <a:r>
              <a:rPr lang="en-US" dirty="0" err="1" smtClean="0"/>
              <a:t>cotizaciones</a:t>
            </a:r>
            <a:r>
              <a:rPr lang="en-US" dirty="0" smtClean="0"/>
              <a:t>, </a:t>
            </a:r>
            <a:r>
              <a:rPr lang="en-US" dirty="0" err="1" smtClean="0"/>
              <a:t>aprobar</a:t>
            </a:r>
            <a:r>
              <a:rPr lang="en-US" dirty="0" smtClean="0"/>
              <a:t> </a:t>
            </a:r>
            <a:r>
              <a:rPr lang="en-US" dirty="0" err="1" smtClean="0"/>
              <a:t>compras</a:t>
            </a:r>
            <a:r>
              <a:rPr lang="en-US" dirty="0" smtClean="0"/>
              <a:t>, </a:t>
            </a:r>
            <a:r>
              <a:rPr lang="en-US" dirty="0" err="1" smtClean="0"/>
              <a:t>recibir</a:t>
            </a:r>
            <a:r>
              <a:rPr lang="en-US" dirty="0" smtClean="0"/>
              <a:t> y </a:t>
            </a:r>
            <a:r>
              <a:rPr lang="en-US" dirty="0" err="1" smtClean="0"/>
              <a:t>controlar</a:t>
            </a:r>
            <a:r>
              <a:rPr lang="en-US" dirty="0" smtClean="0"/>
              <a:t> </a:t>
            </a:r>
            <a:r>
              <a:rPr lang="en-US" dirty="0" err="1" smtClean="0"/>
              <a:t>inventario</a:t>
            </a:r>
            <a:r>
              <a:rPr lang="en-US" dirty="0" smtClean="0"/>
              <a:t> de </a:t>
            </a:r>
            <a:r>
              <a:rPr lang="en-US" dirty="0" err="1" smtClean="0"/>
              <a:t>compras</a:t>
            </a:r>
            <a:endParaRPr lang="en-US" dirty="0" smtClean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/>
              <a:t>Asegurar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</a:t>
            </a:r>
            <a:r>
              <a:rPr lang="en-US" dirty="0" err="1" smtClean="0"/>
              <a:t>presupuesto</a:t>
            </a:r>
            <a:r>
              <a:rPr lang="en-US" dirty="0" smtClean="0"/>
              <a:t> y </a:t>
            </a:r>
            <a:r>
              <a:rPr lang="en-US" dirty="0" err="1" smtClean="0"/>
              <a:t>enviar</a:t>
            </a:r>
            <a:r>
              <a:rPr lang="en-US" dirty="0" smtClean="0"/>
              <a:t> </a:t>
            </a:r>
            <a:r>
              <a:rPr lang="en-US" dirty="0" err="1" smtClean="0"/>
              <a:t>informe</a:t>
            </a:r>
            <a:r>
              <a:rPr lang="en-US" dirty="0" smtClean="0"/>
              <a:t> (</a:t>
            </a:r>
            <a:r>
              <a:rPr lang="en-US" dirty="0" err="1" smtClean="0"/>
              <a:t>junio</a:t>
            </a:r>
            <a:r>
              <a:rPr lang="en-US" dirty="0" smtClean="0"/>
              <a:t>)</a:t>
            </a:r>
          </a:p>
          <a:p>
            <a:pPr marL="548640" indent="-457200">
              <a:buFont typeface="+mj-lt"/>
              <a:buAutoNum type="arabicPeriod"/>
            </a:pPr>
            <a:r>
              <a:rPr lang="en-US" sz="1800" dirty="0" smtClean="0"/>
              <a:t>CAREER (J. </a:t>
            </a:r>
            <a:r>
              <a:rPr lang="en-US" sz="1800" dirty="0" err="1" smtClean="0"/>
              <a:t>Arce</a:t>
            </a:r>
            <a:r>
              <a:rPr lang="en-US" sz="1800" dirty="0" smtClean="0"/>
              <a:t>)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/>
              <a:t>Llevar</a:t>
            </a:r>
            <a:r>
              <a:rPr lang="en-US" dirty="0" smtClean="0"/>
              <a:t> </a:t>
            </a:r>
            <a:r>
              <a:rPr lang="en-US" dirty="0" err="1" smtClean="0"/>
              <a:t>contabilidad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cuentas</a:t>
            </a:r>
            <a:endParaRPr lang="en-US" dirty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/>
              <a:t>Gestionar</a:t>
            </a:r>
            <a:r>
              <a:rPr lang="en-US" dirty="0"/>
              <a:t> </a:t>
            </a:r>
            <a:r>
              <a:rPr lang="en-US" dirty="0" err="1"/>
              <a:t>contratos</a:t>
            </a:r>
            <a:r>
              <a:rPr lang="en-US" dirty="0"/>
              <a:t> y </a:t>
            </a:r>
            <a:r>
              <a:rPr lang="en-US" dirty="0" err="1"/>
              <a:t>nombramientos</a:t>
            </a:r>
            <a:endParaRPr lang="en-US" dirty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/>
              <a:t>Realizar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aprobar</a:t>
            </a:r>
            <a:r>
              <a:rPr lang="en-US" dirty="0" smtClean="0"/>
              <a:t> </a:t>
            </a:r>
            <a:r>
              <a:rPr lang="en-US" dirty="0" err="1" smtClean="0"/>
              <a:t>compras</a:t>
            </a:r>
            <a:r>
              <a:rPr lang="en-US" dirty="0"/>
              <a:t>, </a:t>
            </a:r>
            <a:r>
              <a:rPr lang="en-US" dirty="0" err="1"/>
              <a:t>recibir</a:t>
            </a:r>
            <a:r>
              <a:rPr lang="en-US" dirty="0"/>
              <a:t> y </a:t>
            </a:r>
            <a:r>
              <a:rPr lang="en-US" dirty="0" err="1"/>
              <a:t>controlar</a:t>
            </a:r>
            <a:r>
              <a:rPr lang="en-US" dirty="0"/>
              <a:t> </a:t>
            </a:r>
            <a:r>
              <a:rPr lang="en-US" dirty="0" err="1"/>
              <a:t>inventario</a:t>
            </a:r>
            <a:r>
              <a:rPr lang="en-US" dirty="0"/>
              <a:t> de </a:t>
            </a:r>
            <a:r>
              <a:rPr lang="en-US" dirty="0" err="1"/>
              <a:t>compras</a:t>
            </a:r>
            <a:endParaRPr lang="en-US" dirty="0"/>
          </a:p>
          <a:p>
            <a:pPr marL="1024128" lvl="2" indent="-457200">
              <a:buFont typeface="+mj-lt"/>
              <a:buAutoNum type="alphaLcPeriod"/>
            </a:pPr>
            <a:r>
              <a:rPr lang="en-US" dirty="0" err="1"/>
              <a:t>Asegurar</a:t>
            </a:r>
            <a:r>
              <a:rPr lang="en-US" dirty="0"/>
              <a:t> </a:t>
            </a:r>
            <a:r>
              <a:rPr lang="en-US" dirty="0" err="1"/>
              <a:t>completar</a:t>
            </a:r>
            <a:r>
              <a:rPr lang="en-US" dirty="0"/>
              <a:t> </a:t>
            </a:r>
            <a:r>
              <a:rPr lang="en-US" dirty="0" err="1"/>
              <a:t>presupuesto</a:t>
            </a:r>
            <a:r>
              <a:rPr lang="en-US" dirty="0"/>
              <a:t> y </a:t>
            </a:r>
            <a:r>
              <a:rPr lang="en-US" dirty="0" err="1"/>
              <a:t>enviar</a:t>
            </a:r>
            <a:r>
              <a:rPr lang="en-US" dirty="0"/>
              <a:t> </a:t>
            </a:r>
            <a:r>
              <a:rPr lang="en-US" dirty="0" err="1"/>
              <a:t>informe</a:t>
            </a:r>
            <a:r>
              <a:rPr lang="en-US" dirty="0"/>
              <a:t> (</a:t>
            </a:r>
            <a:r>
              <a:rPr lang="en-US" dirty="0" err="1"/>
              <a:t>junio</a:t>
            </a:r>
            <a:r>
              <a:rPr lang="en-US" dirty="0" smtClean="0"/>
              <a:t>) </a:t>
            </a:r>
            <a:endParaRPr lang="en-US" dirty="0">
              <a:solidFill>
                <a:srgbClr val="FF0000"/>
              </a:solidFill>
            </a:endParaRPr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>
                <a:solidFill>
                  <a:srgbClr val="FF0000"/>
                </a:solidFill>
              </a:rPr>
              <a:t>Cotejar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informe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progreso</a:t>
            </a:r>
            <a:r>
              <a:rPr lang="en-US" dirty="0" smtClean="0">
                <a:solidFill>
                  <a:srgbClr val="FF0000"/>
                </a:solidFill>
              </a:rPr>
              <a:t>  y </a:t>
            </a:r>
            <a:r>
              <a:rPr lang="en-US" dirty="0" err="1" smtClean="0">
                <a:solidFill>
                  <a:srgbClr val="FF0000"/>
                </a:solidFill>
              </a:rPr>
              <a:t>publicaciones</a:t>
            </a:r>
            <a:r>
              <a:rPr lang="en-US" dirty="0" smtClean="0">
                <a:solidFill>
                  <a:srgbClr val="FF0000"/>
                </a:solidFill>
              </a:rPr>
              <a:t> Javier</a:t>
            </a:r>
          </a:p>
          <a:p>
            <a:pPr marL="548640" indent="-457200">
              <a:buFont typeface="+mj-lt"/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Proyectos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pendientes</a:t>
            </a:r>
            <a:r>
              <a:rPr lang="en-US" sz="1800" dirty="0" smtClean="0">
                <a:solidFill>
                  <a:schemeClr val="tx1"/>
                </a:solidFill>
              </a:rPr>
              <a:t> de </a:t>
            </a:r>
            <a:r>
              <a:rPr lang="en-US" sz="1800" dirty="0" err="1" smtClean="0">
                <a:solidFill>
                  <a:schemeClr val="tx1"/>
                </a:solidFill>
              </a:rPr>
              <a:t>aprobarse</a:t>
            </a:r>
            <a:r>
              <a:rPr lang="en-US" sz="1800" dirty="0" smtClean="0">
                <a:solidFill>
                  <a:schemeClr val="tx1"/>
                </a:solidFill>
              </a:rPr>
              <a:t> a los </a:t>
            </a:r>
            <a:r>
              <a:rPr lang="en-US" sz="1800" dirty="0" err="1" smtClean="0">
                <a:solidFill>
                  <a:schemeClr val="tx1"/>
                </a:solidFill>
              </a:rPr>
              <a:t>cuales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habría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que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apoyo</a:t>
            </a:r>
            <a:r>
              <a:rPr lang="en-US" sz="1800" dirty="0" smtClean="0">
                <a:solidFill>
                  <a:schemeClr val="tx1"/>
                </a:solidFill>
              </a:rPr>
              <a:t> Post Award: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R-15 (</a:t>
            </a:r>
            <a:r>
              <a:rPr lang="en-US" dirty="0" err="1" smtClean="0">
                <a:solidFill>
                  <a:schemeClr val="tx1"/>
                </a:solidFill>
              </a:rPr>
              <a:t>Godreau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Caraballo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Epscor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Otaño-López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Encarnación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Department of Energy-</a:t>
            </a:r>
            <a:r>
              <a:rPr lang="en-US" dirty="0" err="1" smtClean="0">
                <a:solidFill>
                  <a:schemeClr val="tx1"/>
                </a:solidFill>
              </a:rPr>
              <a:t>López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Encarnación</a:t>
            </a:r>
            <a:r>
              <a:rPr lang="en-US" dirty="0" smtClean="0">
                <a:solidFill>
                  <a:schemeClr val="tx1"/>
                </a:solidFill>
              </a:rPr>
              <a:t> y Juan Santana</a:t>
            </a:r>
          </a:p>
          <a:p>
            <a:pPr marL="1024128" lvl="2" indent="-457200">
              <a:buFont typeface="+mj-lt"/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Municipio</a:t>
            </a:r>
            <a:r>
              <a:rPr lang="en-US" dirty="0" smtClean="0">
                <a:solidFill>
                  <a:schemeClr val="tx1"/>
                </a:solidFill>
              </a:rPr>
              <a:t> de San Juan (P. </a:t>
            </a:r>
            <a:r>
              <a:rPr lang="en-US" dirty="0" err="1" smtClean="0">
                <a:solidFill>
                  <a:schemeClr val="tx1"/>
                </a:solidFill>
              </a:rPr>
              <a:t>Noboa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426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566799"/>
            <a:ext cx="10058399" cy="934168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III. Centro de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Información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Censal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763373"/>
            <a:ext cx="10058401" cy="4105720"/>
          </a:xfrm>
        </p:spPr>
        <p:txBody>
          <a:bodyPr/>
          <a:lstStyle/>
          <a:p>
            <a:pPr marL="228600" lvl="1" indent="-228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>
                <a:solidFill>
                  <a:schemeClr val="dk1"/>
                </a:solidFill>
              </a:rPr>
              <a:t>Divulgación de datos </a:t>
            </a:r>
            <a:r>
              <a:rPr lang="es-ES" dirty="0" smtClean="0">
                <a:solidFill>
                  <a:schemeClr val="dk1"/>
                </a:solidFill>
              </a:rPr>
              <a:t>censales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Publicará 2 a 3 correos en masa con información del Censo.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Continuará publicación de comunicados de prensa</a:t>
            </a:r>
          </a:p>
          <a:p>
            <a:pPr marL="365760"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228600" lvl="1" indent="-2286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Continuar implantación de proyecto de investigación semilla de J. Caraballo (FIDI)</a:t>
            </a:r>
          </a:p>
          <a:p>
            <a:pPr marL="0" lvl="1" indent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>
              <a:solidFill>
                <a:schemeClr val="dk1"/>
              </a:solidFill>
            </a:endParaRPr>
          </a:p>
          <a:p>
            <a:pPr marL="228600" lvl="1" indent="-2286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>
                <a:solidFill>
                  <a:schemeClr val="dk1"/>
                </a:solidFill>
              </a:rPr>
              <a:t>Talleres de </a:t>
            </a:r>
            <a:r>
              <a:rPr lang="es-ES" dirty="0" smtClean="0">
                <a:solidFill>
                  <a:schemeClr val="dk1"/>
                </a:solidFill>
              </a:rPr>
              <a:t>capacitación a comunidad universitaria y extramuros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Ofrecerá taller de Datos Censales (febrero</a:t>
            </a:r>
            <a:r>
              <a:rPr lang="es-ES" dirty="0" smtClean="0">
                <a:solidFill>
                  <a:schemeClr val="dk1"/>
                </a:solidFill>
              </a:rPr>
              <a:t>)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Someter propuesta para abrir cuenta de PPI para el CIC</a:t>
            </a:r>
          </a:p>
          <a:p>
            <a:pPr marL="365760"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>
              <a:solidFill>
                <a:schemeClr val="dk1"/>
              </a:solidFill>
            </a:endParaRPr>
          </a:p>
          <a:p>
            <a:pPr marL="228600" lvl="1" indent="-2286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Cursos </a:t>
            </a:r>
            <a:r>
              <a:rPr lang="es-ES" dirty="0">
                <a:solidFill>
                  <a:schemeClr val="dk1"/>
                </a:solidFill>
              </a:rPr>
              <a:t>(DECEP</a:t>
            </a:r>
            <a:r>
              <a:rPr lang="es-ES" dirty="0" smtClean="0">
                <a:solidFill>
                  <a:schemeClr val="dk1"/>
                </a:solidFill>
              </a:rPr>
              <a:t>)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>
                <a:solidFill>
                  <a:schemeClr val="dk1"/>
                </a:solidFill>
              </a:rPr>
              <a:t>Someter, programar y ofrecer curso SPSS por DECEP (en </a:t>
            </a:r>
            <a:r>
              <a:rPr lang="es-ES" dirty="0" smtClean="0">
                <a:solidFill>
                  <a:schemeClr val="dk1"/>
                </a:solidFill>
              </a:rPr>
              <a:t>preparación; fecha proyectada en abril)-Calderón</a:t>
            </a:r>
          </a:p>
          <a:p>
            <a:pPr marL="70866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lphaLcPeriod"/>
            </a:pPr>
            <a:r>
              <a:rPr lang="es-ES" dirty="0" smtClean="0">
                <a:solidFill>
                  <a:schemeClr val="dk1"/>
                </a:solidFill>
              </a:rPr>
              <a:t>Someter, programar y ofrecer curso Desarrollo Humano (en preparación; fecha de inicio: agosto)-Caraballo</a:t>
            </a:r>
            <a:endParaRPr lang="es-ES" dirty="0">
              <a:solidFill>
                <a:schemeClr val="dk1"/>
              </a:solidFill>
            </a:endParaRPr>
          </a:p>
          <a:p>
            <a:pPr marL="182880"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es-ES" dirty="0">
                <a:solidFill>
                  <a:schemeClr val="dk1"/>
                </a:solidFill>
              </a:rPr>
              <a:t> </a:t>
            </a:r>
          </a:p>
          <a:p>
            <a:pPr marL="228600" lvl="1" indent="-22860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+mj-lt"/>
              <a:buAutoNum type="arabicPeriod"/>
            </a:pPr>
            <a:r>
              <a:rPr lang="es-ES" dirty="0" smtClean="0">
                <a:solidFill>
                  <a:schemeClr val="dk1"/>
                </a:solidFill>
              </a:rPr>
              <a:t>Continuar asesoría </a:t>
            </a:r>
            <a:r>
              <a:rPr lang="es-ES" dirty="0">
                <a:solidFill>
                  <a:schemeClr val="dk1"/>
                </a:solidFill>
              </a:rPr>
              <a:t>a estudiantes y </a:t>
            </a:r>
            <a:r>
              <a:rPr lang="es-ES" dirty="0" smtClean="0">
                <a:solidFill>
                  <a:schemeClr val="dk1"/>
                </a:solidFill>
              </a:rPr>
              <a:t>facultad</a:t>
            </a:r>
          </a:p>
          <a:p>
            <a:pPr marL="0" lvl="1" indent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None/>
            </a:pPr>
            <a:endParaRPr lang="es-ES" dirty="0" smtClean="0">
              <a:solidFill>
                <a:schemeClr val="dk1"/>
              </a:solidFill>
            </a:endParaRPr>
          </a:p>
          <a:p>
            <a:pPr marL="0" lvl="1" indent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es-ES" dirty="0" smtClean="0">
                <a:solidFill>
                  <a:schemeClr val="dk1"/>
                </a:solidFill>
              </a:rPr>
              <a:t>4. Terminar visitas a las alcaldías restantes (4)</a:t>
            </a:r>
            <a:endParaRPr lang="es-ES" dirty="0">
              <a:solidFill>
                <a:schemeClr val="dk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896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>
                <a:solidFill>
                  <a:schemeClr val="lt1"/>
                </a:solidFill>
              </a:rPr>
              <a:t/>
            </a:r>
            <a:br>
              <a:rPr lang="es-ES" dirty="0">
                <a:solidFill>
                  <a:schemeClr val="lt1"/>
                </a:solidFill>
              </a:rPr>
            </a:b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IV. Desarrollo </a:t>
            </a:r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de infraestructura de investigación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2"/>
            <a:ext cx="10058401" cy="4433148"/>
          </a:xfrm>
        </p:spPr>
        <p:txBody>
          <a:bodyPr/>
          <a:lstStyle/>
          <a:p>
            <a:pPr marL="91440" lvl="1" indent="35560"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r>
              <a:rPr lang="es-ES" dirty="0" smtClean="0">
                <a:solidFill>
                  <a:schemeClr val="dk1"/>
                </a:solidFill>
              </a:rPr>
              <a:t>1. Envío de IPERT-</a:t>
            </a:r>
            <a:r>
              <a:rPr lang="es-ES" dirty="0">
                <a:solidFill>
                  <a:schemeClr val="dk1"/>
                </a:solidFill>
              </a:rPr>
              <a:t> </a:t>
            </a:r>
            <a:r>
              <a:rPr lang="es-ES" dirty="0" smtClean="0">
                <a:solidFill>
                  <a:schemeClr val="dk1"/>
                </a:solidFill>
              </a:rPr>
              <a:t>Enero 23</a:t>
            </a:r>
          </a:p>
          <a:p>
            <a:pPr marL="91440" lvl="1" indent="35560"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r>
              <a:rPr lang="es-ES" dirty="0" smtClean="0">
                <a:solidFill>
                  <a:schemeClr val="dk1"/>
                </a:solidFill>
              </a:rPr>
              <a:t>2. Apoyo </a:t>
            </a:r>
            <a:r>
              <a:rPr lang="es-ES" dirty="0">
                <a:solidFill>
                  <a:schemeClr val="dk1"/>
                </a:solidFill>
              </a:rPr>
              <a:t>al desarrollo de políticas </a:t>
            </a:r>
            <a:r>
              <a:rPr lang="es-ES" dirty="0" smtClean="0">
                <a:solidFill>
                  <a:schemeClr val="dk1"/>
                </a:solidFill>
              </a:rPr>
              <a:t>institucionales</a:t>
            </a:r>
          </a:p>
          <a:p>
            <a:pPr marL="457200" lvl="3" indent="3556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r>
              <a:rPr lang="es-ES" dirty="0" err="1" smtClean="0">
                <a:solidFill>
                  <a:schemeClr val="dk1"/>
                </a:solidFill>
              </a:rPr>
              <a:t>Isar</a:t>
            </a:r>
            <a:r>
              <a:rPr lang="es-ES" dirty="0" smtClean="0">
                <a:solidFill>
                  <a:schemeClr val="dk1"/>
                </a:solidFill>
              </a:rPr>
              <a:t> </a:t>
            </a:r>
            <a:r>
              <a:rPr lang="es-ES" dirty="0" err="1" smtClean="0">
                <a:solidFill>
                  <a:schemeClr val="dk1"/>
                </a:solidFill>
              </a:rPr>
              <a:t>Godreau</a:t>
            </a:r>
            <a:r>
              <a:rPr lang="es-ES" dirty="0" smtClean="0">
                <a:solidFill>
                  <a:schemeClr val="dk1"/>
                </a:solidFill>
              </a:rPr>
              <a:t>-Senadora Académica</a:t>
            </a:r>
          </a:p>
          <a:p>
            <a:pPr marL="91440" lvl="1" indent="3556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r>
              <a:rPr lang="es-ES" dirty="0" smtClean="0">
                <a:solidFill>
                  <a:schemeClr val="dk1"/>
                </a:solidFill>
              </a:rPr>
              <a:t>3. Terminar, discutir y presentar Estudio de Necesidades del Instituto</a:t>
            </a:r>
            <a:endParaRPr lang="es-ES" dirty="0">
              <a:solidFill>
                <a:schemeClr val="dk1"/>
              </a:solidFill>
            </a:endParaRPr>
          </a:p>
          <a:p>
            <a:pPr marL="91440" lvl="1" indent="35560"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r>
              <a:rPr lang="es-ES" dirty="0">
                <a:solidFill>
                  <a:schemeClr val="dk1"/>
                </a:solidFill>
              </a:rPr>
              <a:t>4</a:t>
            </a:r>
            <a:r>
              <a:rPr lang="es-ES" dirty="0" smtClean="0">
                <a:solidFill>
                  <a:schemeClr val="dk1"/>
                </a:solidFill>
              </a:rPr>
              <a:t>. Terminar implantación de BRIC</a:t>
            </a: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err="1" smtClean="0">
                <a:solidFill>
                  <a:schemeClr val="dk1"/>
                </a:solidFill>
              </a:rPr>
              <a:t>Mentoría</a:t>
            </a:r>
            <a:r>
              <a:rPr lang="es-ES" sz="1800" dirty="0" smtClean="0">
                <a:solidFill>
                  <a:schemeClr val="dk1"/>
                </a:solidFill>
              </a:rPr>
              <a:t> a facultad (</a:t>
            </a:r>
            <a:r>
              <a:rPr lang="es-ES" sz="1800" dirty="0" err="1" smtClean="0">
                <a:solidFill>
                  <a:schemeClr val="dk1"/>
                </a:solidFill>
              </a:rPr>
              <a:t>Tremblay</a:t>
            </a:r>
            <a:r>
              <a:rPr lang="es-ES" sz="1800" dirty="0" smtClean="0">
                <a:solidFill>
                  <a:schemeClr val="dk1"/>
                </a:solidFill>
              </a:rPr>
              <a:t>) </a:t>
            </a: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dk1"/>
                </a:solidFill>
              </a:rPr>
              <a:t>Apoyo a facultad BRIC  (solicitudes/Evalúa </a:t>
            </a:r>
            <a:r>
              <a:rPr lang="es-ES" sz="1800" dirty="0" err="1" smtClean="0">
                <a:solidFill>
                  <a:schemeClr val="dk1"/>
                </a:solidFill>
              </a:rPr>
              <a:t>Isar</a:t>
            </a:r>
            <a:r>
              <a:rPr lang="es-ES" sz="1800" dirty="0" smtClean="0">
                <a:solidFill>
                  <a:schemeClr val="dk1"/>
                </a:solidFill>
              </a:rPr>
              <a:t>)-</a:t>
            </a:r>
            <a:r>
              <a:rPr lang="es-ES" sz="1800" dirty="0" smtClean="0">
                <a:solidFill>
                  <a:srgbClr val="FF0000"/>
                </a:solidFill>
              </a:rPr>
              <a:t>Ojo: cotejar balance de fondos-</a:t>
            </a:r>
            <a:r>
              <a:rPr lang="es-ES" sz="1800" dirty="0" smtClean="0">
                <a:solidFill>
                  <a:schemeClr val="tx1"/>
                </a:solidFill>
              </a:rPr>
              <a:t> </a:t>
            </a: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tx1"/>
                </a:solidFill>
              </a:rPr>
              <a:t>Ofrecer seminarios </a:t>
            </a:r>
            <a:r>
              <a:rPr lang="es-ES" sz="1800" dirty="0" err="1" smtClean="0">
                <a:solidFill>
                  <a:schemeClr val="tx1"/>
                </a:solidFill>
              </a:rPr>
              <a:t>pedientes</a:t>
            </a:r>
            <a:r>
              <a:rPr lang="es-ES" sz="1800" dirty="0" smtClean="0">
                <a:solidFill>
                  <a:schemeClr val="tx1"/>
                </a:solidFill>
              </a:rPr>
              <a:t>, si alguno</a:t>
            </a:r>
            <a:endParaRPr lang="es-ES" sz="1800" dirty="0">
              <a:solidFill>
                <a:schemeClr val="tx1"/>
              </a:solidFill>
            </a:endParaRP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dk1"/>
                </a:solidFill>
              </a:rPr>
              <a:t>Evaluación </a:t>
            </a:r>
            <a:r>
              <a:rPr lang="es-ES" sz="1800" dirty="0" err="1" smtClean="0">
                <a:solidFill>
                  <a:schemeClr val="dk1"/>
                </a:solidFill>
              </a:rPr>
              <a:t>sumativa</a:t>
            </a:r>
            <a:endParaRPr lang="es-ES" sz="1800" dirty="0" smtClean="0">
              <a:solidFill>
                <a:schemeClr val="dk1"/>
              </a:solidFill>
            </a:endParaRP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dk1"/>
                </a:solidFill>
              </a:rPr>
              <a:t>Hacer Encuesta de Seguimiento (junio-agosto)</a:t>
            </a: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dk1"/>
                </a:solidFill>
              </a:rPr>
              <a:t>Realizar informe final (septiembre)</a:t>
            </a:r>
          </a:p>
          <a:p>
            <a:pPr marL="800100" lvl="3" indent="-342900">
              <a:lnSpc>
                <a:spcPct val="5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sz="1800" dirty="0" smtClean="0">
                <a:solidFill>
                  <a:schemeClr val="dk1"/>
                </a:solidFill>
              </a:rPr>
              <a:t>Cierre de cuentas y realizar informe fiscal (septiembre)</a:t>
            </a:r>
          </a:p>
          <a:p>
            <a:pPr marL="274320" lvl="2" indent="0">
              <a:spcBef>
                <a:spcPts val="1200"/>
              </a:spcBef>
              <a:spcAft>
                <a:spcPts val="200"/>
              </a:spcAft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7218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5"/>
            <a:ext cx="10058399" cy="1340317"/>
          </a:xfrm>
        </p:spPr>
        <p:txBody>
          <a:bodyPr/>
          <a:lstStyle/>
          <a:p>
            <a:pPr lvl="0"/>
            <a:r>
              <a:rPr lang="es-ES" dirty="0">
                <a:solidFill>
                  <a:schemeClr val="lt1"/>
                </a:solidFill>
              </a:rPr>
              <a:t/>
            </a:r>
            <a:br>
              <a:rPr lang="es-ES" dirty="0">
                <a:solidFill>
                  <a:schemeClr val="lt1"/>
                </a:solidFill>
              </a:rPr>
            </a:br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Desarrollo de infraestructura de 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investigación (continuación)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763373"/>
            <a:ext cx="10941222" cy="4492403"/>
          </a:xfrm>
        </p:spPr>
        <p:txBody>
          <a:bodyPr/>
          <a:lstStyle/>
          <a:p>
            <a:pPr marL="434340" lvl="1" indent="-342900">
              <a:spcBef>
                <a:spcPts val="1200"/>
              </a:spcBef>
              <a:spcAft>
                <a:spcPts val="200"/>
              </a:spcAft>
              <a:buFont typeface="+mj-lt"/>
              <a:buAutoNum type="arabicPeriod" startAt="5"/>
            </a:pPr>
            <a:r>
              <a:rPr lang="es-ES" dirty="0" smtClean="0">
                <a:solidFill>
                  <a:srgbClr val="000000"/>
                </a:solidFill>
              </a:rPr>
              <a:t>Continuar </a:t>
            </a:r>
            <a:r>
              <a:rPr lang="es-ES" dirty="0">
                <a:solidFill>
                  <a:srgbClr val="000000"/>
                </a:solidFill>
              </a:rPr>
              <a:t>implantación de </a:t>
            </a:r>
            <a:r>
              <a:rPr lang="es-ES" dirty="0" smtClean="0">
                <a:solidFill>
                  <a:srgbClr val="000000"/>
                </a:solidFill>
              </a:rPr>
              <a:t>BRAD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Coordinar entrevistas de Rubén Martínez, cotejar informe preliminar 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Desarrollar, discutir posibles bases de datos para información de investigación a nivel institucional y llegar a acuerdos con oficinas claves</a:t>
            </a:r>
          </a:p>
          <a:p>
            <a:pPr marL="1150292" lvl="5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Wingdings" charset="2"/>
              <a:buChar char="ü"/>
            </a:pPr>
            <a:r>
              <a:rPr lang="es-ES" dirty="0" smtClean="0">
                <a:solidFill>
                  <a:srgbClr val="000000"/>
                </a:solidFill>
              </a:rPr>
              <a:t>Productividad (propuestas, publicaciones)</a:t>
            </a:r>
          </a:p>
          <a:p>
            <a:pPr marL="1150292" lvl="5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Wingdings" charset="2"/>
              <a:buChar char="ü"/>
            </a:pPr>
            <a:r>
              <a:rPr lang="es-ES" dirty="0" smtClean="0">
                <a:solidFill>
                  <a:srgbClr val="000000"/>
                </a:solidFill>
              </a:rPr>
              <a:t>Cumplimiento- </a:t>
            </a:r>
            <a:r>
              <a:rPr lang="es-ES" dirty="0" err="1" smtClean="0">
                <a:solidFill>
                  <a:srgbClr val="000000"/>
                </a:solidFill>
              </a:rPr>
              <a:t>Vionex</a:t>
            </a:r>
            <a:r>
              <a:rPr lang="es-ES" dirty="0" smtClean="0">
                <a:solidFill>
                  <a:srgbClr val="000000"/>
                </a:solidFill>
              </a:rPr>
              <a:t>: desarrollar plan de trabajo descrito en la propuesta, discutir internamente y presentar a Junta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Continuar apoyo a facultad que recibe </a:t>
            </a:r>
            <a:r>
              <a:rPr lang="es-ES" dirty="0" err="1" smtClean="0">
                <a:solidFill>
                  <a:srgbClr val="000000"/>
                </a:solidFill>
              </a:rPr>
              <a:t>Startup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funds</a:t>
            </a:r>
            <a:r>
              <a:rPr lang="es-ES" dirty="0" smtClean="0">
                <a:solidFill>
                  <a:srgbClr val="000000"/>
                </a:solidFill>
              </a:rPr>
              <a:t> y BRAD</a:t>
            </a:r>
          </a:p>
          <a:p>
            <a:pPr marL="1150292" lvl="5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Wingdings" charset="2"/>
              <a:buChar char="ü"/>
            </a:pPr>
            <a:r>
              <a:rPr lang="es-ES" dirty="0" smtClean="0">
                <a:solidFill>
                  <a:srgbClr val="000000"/>
                </a:solidFill>
              </a:rPr>
              <a:t>Seminarios,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Mentoría</a:t>
            </a:r>
            <a:r>
              <a:rPr lang="es-ES" dirty="0" smtClean="0">
                <a:solidFill>
                  <a:srgbClr val="000000"/>
                </a:solidFill>
              </a:rPr>
              <a:t> y revisión de PDP, </a:t>
            </a:r>
            <a:r>
              <a:rPr lang="es-ES" dirty="0" err="1" smtClean="0">
                <a:solidFill>
                  <a:srgbClr val="000000"/>
                </a:solidFill>
              </a:rPr>
              <a:t>Writing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Groups</a:t>
            </a:r>
            <a:r>
              <a:rPr lang="es-ES" dirty="0" smtClean="0">
                <a:solidFill>
                  <a:srgbClr val="000000"/>
                </a:solidFill>
              </a:rPr>
              <a:t> (R. </a:t>
            </a:r>
            <a:r>
              <a:rPr lang="es-ES" dirty="0" err="1" smtClean="0">
                <a:solidFill>
                  <a:srgbClr val="000000"/>
                </a:solidFill>
              </a:rPr>
              <a:t>Tremblay</a:t>
            </a:r>
            <a:r>
              <a:rPr lang="es-ES" dirty="0" smtClean="0">
                <a:solidFill>
                  <a:srgbClr val="000000"/>
                </a:solidFill>
              </a:rPr>
              <a:t>)-</a:t>
            </a:r>
            <a:r>
              <a:rPr lang="es-ES" u="sng" dirty="0" smtClean="0">
                <a:solidFill>
                  <a:srgbClr val="000000"/>
                </a:solidFill>
              </a:rPr>
              <a:t>Ojo:  someter informe de progreso y resultados</a:t>
            </a:r>
          </a:p>
          <a:p>
            <a:pPr marL="1150292" lvl="5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Wingdings" charset="2"/>
              <a:buChar char="ü"/>
            </a:pPr>
            <a:r>
              <a:rPr lang="es-ES" dirty="0" smtClean="0">
                <a:solidFill>
                  <a:srgbClr val="000000"/>
                </a:solidFill>
              </a:rPr>
              <a:t>Ofrecer adiestramiento #2 de desarrollo de propuestas u oportunidades de investigación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Ofrecer dos talleres de CITI y uno de FCOI (</a:t>
            </a:r>
            <a:r>
              <a:rPr lang="es-ES" dirty="0" err="1" smtClean="0">
                <a:solidFill>
                  <a:srgbClr val="000000"/>
                </a:solidFill>
              </a:rPr>
              <a:t>Vionex</a:t>
            </a:r>
            <a:r>
              <a:rPr lang="es-ES" dirty="0" smtClean="0">
                <a:solidFill>
                  <a:srgbClr val="000000"/>
                </a:solidFill>
              </a:rPr>
              <a:t>)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Producir primer informe de cumplimiento con hora de RCR por facultad y estudiantes (mayo)</a:t>
            </a:r>
            <a:r>
              <a:rPr lang="es-ES" dirty="0" err="1" smtClean="0">
                <a:solidFill>
                  <a:srgbClr val="000000"/>
                </a:solidFill>
              </a:rPr>
              <a:t>Vionex</a:t>
            </a:r>
            <a:endParaRPr lang="es-ES" dirty="0" smtClean="0">
              <a:solidFill>
                <a:srgbClr val="000000"/>
              </a:solidFill>
            </a:endParaRP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Reunir Junta Asesora</a:t>
            </a:r>
          </a:p>
          <a:p>
            <a:pPr marL="800100" lvl="3" indent="-342900">
              <a:lnSpc>
                <a:spcPct val="70000"/>
              </a:lnSpc>
              <a:spcBef>
                <a:spcPts val="1200"/>
              </a:spcBef>
              <a:spcAft>
                <a:spcPts val="200"/>
              </a:spcAft>
              <a:buFont typeface="+mj-lt"/>
              <a:buAutoNum type="alphaLcPeriod"/>
            </a:pPr>
            <a:r>
              <a:rPr lang="es-ES" dirty="0" smtClean="0">
                <a:solidFill>
                  <a:srgbClr val="000000"/>
                </a:solidFill>
              </a:rPr>
              <a:t>Enviar </a:t>
            </a:r>
            <a:r>
              <a:rPr lang="es-ES" dirty="0" err="1" smtClean="0">
                <a:solidFill>
                  <a:srgbClr val="000000"/>
                </a:solidFill>
              </a:rPr>
              <a:t>progress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err="1" smtClean="0">
                <a:solidFill>
                  <a:srgbClr val="000000"/>
                </a:solidFill>
              </a:rPr>
              <a:t>report</a:t>
            </a:r>
            <a:r>
              <a:rPr lang="es-ES" dirty="0" smtClean="0">
                <a:solidFill>
                  <a:srgbClr val="000000"/>
                </a:solidFill>
              </a:rPr>
              <a:t> a NIH-(abril)-Ojo: cotejar fecha, formato e información clave en </a:t>
            </a:r>
            <a:r>
              <a:rPr lang="es-ES" dirty="0" err="1" smtClean="0">
                <a:solidFill>
                  <a:srgbClr val="000000"/>
                </a:solidFill>
              </a:rPr>
              <a:t>Notice</a:t>
            </a:r>
            <a:r>
              <a:rPr lang="es-ES" dirty="0" smtClean="0">
                <a:solidFill>
                  <a:srgbClr val="000000"/>
                </a:solidFill>
              </a:rPr>
              <a:t> of </a:t>
            </a:r>
            <a:r>
              <a:rPr lang="es-ES" dirty="0" err="1" smtClean="0">
                <a:solidFill>
                  <a:srgbClr val="000000"/>
                </a:solidFill>
              </a:rPr>
              <a:t>Award</a:t>
            </a:r>
            <a:endParaRPr lang="es-ES" dirty="0" smtClean="0">
              <a:solidFill>
                <a:srgbClr val="000000"/>
              </a:solidFill>
            </a:endParaRPr>
          </a:p>
          <a:p>
            <a:pPr marL="91440" lvl="1" indent="35560">
              <a:spcBef>
                <a:spcPts val="1200"/>
              </a:spcBef>
              <a:spcAft>
                <a:spcPts val="200"/>
              </a:spcAft>
              <a:buFont typeface="Calibri"/>
              <a:buChar char=" "/>
            </a:pP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050" b="0" i="0" u="none" strike="noStrike" cap="none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E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76827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1406</Words>
  <Application>Microsoft Office PowerPoint</Application>
  <PresentationFormat>Widescreen</PresentationFormat>
  <Paragraphs>258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Retrospect</vt:lpstr>
      <vt:lpstr>Plan de trabajo  Enero a junio 2016</vt:lpstr>
      <vt:lpstr>PowerPoint Presentation</vt:lpstr>
      <vt:lpstr>Instituto de Investigaciones Interdisciplinarias Áreas de trabajo y apoyo</vt:lpstr>
      <vt:lpstr>I. Investigación interdisciplinaria, aplicada  y regional</vt:lpstr>
      <vt:lpstr>I. Investigación interdisciplinaria, aplicada  y regional (continuación)</vt:lpstr>
      <vt:lpstr>II. Apoyo Post award a proyectos de investigación interdisciplinaria, aplicada y regional de facultad mediante fondos externos</vt:lpstr>
      <vt:lpstr>III. Centro de Información Censal</vt:lpstr>
      <vt:lpstr> IV. Desarrollo de infraestructura de investigación</vt:lpstr>
      <vt:lpstr> Desarrollo de infraestructura de investigación (continuación)</vt:lpstr>
      <vt:lpstr>V. Apoyo Pre-award </vt:lpstr>
      <vt:lpstr>VI. Mejoramiento profesional a facultad</vt:lpstr>
      <vt:lpstr>VII. Mejoramiento profesional a estudiantes</vt:lpstr>
      <vt:lpstr>VIII. Avalúo e investigación institucional</vt:lpstr>
      <vt:lpstr>IX. Otros asuntos administrativos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trabajo  Enero a junio 2016</dc:title>
  <dc:creator>Vionex</dc:creator>
  <cp:lastModifiedBy>ALVAREZ RIVERA MARGIE L.</cp:lastModifiedBy>
  <cp:revision>35</cp:revision>
  <cp:lastPrinted>2016-02-01T16:12:51Z</cp:lastPrinted>
  <dcterms:modified xsi:type="dcterms:W3CDTF">2016-02-08T14:52:19Z</dcterms:modified>
</cp:coreProperties>
</file>