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5"/>
  </p:notesMasterIdLst>
  <p:handoutMasterIdLst>
    <p:handoutMasterId r:id="rId36"/>
  </p:handoutMasterIdLst>
  <p:sldIdLst>
    <p:sldId id="257" r:id="rId2"/>
    <p:sldId id="298" r:id="rId3"/>
    <p:sldId id="271" r:id="rId4"/>
    <p:sldId id="258" r:id="rId5"/>
    <p:sldId id="272" r:id="rId6"/>
    <p:sldId id="259" r:id="rId7"/>
    <p:sldId id="260" r:id="rId8"/>
    <p:sldId id="273" r:id="rId9"/>
    <p:sldId id="274" r:id="rId10"/>
    <p:sldId id="275" r:id="rId11"/>
    <p:sldId id="276" r:id="rId12"/>
    <p:sldId id="277" r:id="rId13"/>
    <p:sldId id="279" r:id="rId14"/>
    <p:sldId id="280" r:id="rId15"/>
    <p:sldId id="281" r:id="rId16"/>
    <p:sldId id="261" r:id="rId17"/>
    <p:sldId id="262" r:id="rId18"/>
    <p:sldId id="263" r:id="rId19"/>
    <p:sldId id="283" r:id="rId20"/>
    <p:sldId id="264" r:id="rId21"/>
    <p:sldId id="285" r:id="rId22"/>
    <p:sldId id="286" r:id="rId23"/>
    <p:sldId id="288" r:id="rId24"/>
    <p:sldId id="289" r:id="rId25"/>
    <p:sldId id="290" r:id="rId26"/>
    <p:sldId id="291" r:id="rId27"/>
    <p:sldId id="292" r:id="rId28"/>
    <p:sldId id="295" r:id="rId29"/>
    <p:sldId id="296" r:id="rId30"/>
    <p:sldId id="299" r:id="rId31"/>
    <p:sldId id="300" r:id="rId32"/>
    <p:sldId id="302" r:id="rId33"/>
    <p:sldId id="293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7296" userDrawn="1">
          <p15:clr>
            <a:srgbClr val="A4A3A4"/>
          </p15:clr>
        </p15:guide>
        <p15:guide id="4" orient="horz" pos="412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FB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04" autoAdjust="0"/>
    <p:restoredTop sz="89911" autoAdjust="0"/>
  </p:normalViewPr>
  <p:slideViewPr>
    <p:cSldViewPr snapToGrid="0">
      <p:cViewPr varScale="1">
        <p:scale>
          <a:sx n="85" d="100"/>
          <a:sy n="85" d="100"/>
        </p:scale>
        <p:origin x="581" y="67"/>
      </p:cViewPr>
      <p:guideLst>
        <p:guide orient="horz" pos="2160"/>
        <p:guide pos="3840"/>
        <p:guide pos="7296"/>
        <p:guide orient="horz" pos="4128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6" d="100"/>
          <a:sy n="76" d="100"/>
        </p:scale>
        <p:origin x="2538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796EA6-6F25-4F19-87BA-7ADCC16DAEFF}" type="datetimeFigureOut">
              <a:rPr lang="en-US" smtClean="0"/>
              <a:t>3/14/2022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4E50CC-F33A-4EF4-9F12-93EC4A21A0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2950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9C172E-A8B5-46F6-B05C-DFA3E2E0F207}" type="datetimeFigureOut">
              <a:rPr lang="en-US" smtClean="0"/>
              <a:t>3/14/2022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674CE4-FBD8-4481-AEFB-CA53E599A7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268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674CE4-FBD8-4481-AEFB-CA53E599A74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9742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Example objectives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At the end of this lesson, you will be able to: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Save files to the team Web server.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Move files to different locations on the team Web server.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Share files on the team Web server.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FD335-6D8E-486A-8F5F-DFC7325903FF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28274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Example objectives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At the end of this lesson, you will be able to: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Save files to the team Web server.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Move files to different locations on the team Web server.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Share files on the team Web server.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FD335-6D8E-486A-8F5F-DFC7325903FF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1590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Example objectives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At the end of this lesson, you will be able to: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Save files to the team Web server.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Move files to different locations on the team Web server.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Share files on the team Web server.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FD335-6D8E-486A-8F5F-DFC7325903FF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02750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00B302-F4DC-4547-9C74-CF794137D166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6555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How presentation will benefit audience: Adult learners are more interested in a subject if they know how or why it is important to them.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Presenter’s level of expertise in the subject: Briefly state your credentials in this area, or explain why participants should listen to you.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FD335-6D8E-486A-8F5F-DFC7325903F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67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Lesson descriptions should be brief.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FD335-6D8E-486A-8F5F-DFC7325903FF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58711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Example objectives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At the end of this lesson, you will be able to: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Save files to the team Web server.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Move files to different locations on the team Web server.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Share files on the team Web server.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FD335-6D8E-486A-8F5F-DFC7325903FF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94413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Example objectives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At the end of this lesson, you will be able to: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Save files to the team Web server.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Move files to different locations on the team Web server.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Share files on the team Web server.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FD335-6D8E-486A-8F5F-DFC7325903FF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61813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Example objectives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At the end of this lesson, you will be able to: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Save files to the team Web server.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Move files to different locations on the team Web server.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Share files on the team Web server.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FD335-6D8E-486A-8F5F-DFC7325903FF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3158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Example objectives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At the end of this lesson, you will be able to: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Save files to the team Web server.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Move files to different locations on the team Web server.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Share files on the team Web server.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FD335-6D8E-486A-8F5F-DFC7325903FF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89447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Example objectives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At the end of this lesson, you will be able to: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Save files to the team Web server.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Move files to different locations on the team Web server.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Share files on the team Web server.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FD335-6D8E-486A-8F5F-DFC7325903FF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33105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Example objectives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At the end of this lesson, you will be able to: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Save files to the team Web server.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Move files to different locations on the team Web server.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Share files on the team Web server.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FD335-6D8E-486A-8F5F-DFC7325903FF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417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12192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3" name="Rectangle 22"/>
          <p:cNvSpPr/>
          <p:nvPr/>
        </p:nvSpPr>
        <p:spPr>
          <a:xfrm flipV="1">
            <a:off x="7213577" y="3810001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4" name="Rectangle 23"/>
          <p:cNvSpPr/>
          <p:nvPr/>
        </p:nvSpPr>
        <p:spPr>
          <a:xfrm flipV="1">
            <a:off x="7213601" y="3897010"/>
            <a:ext cx="49784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5" name="Rectangle 24"/>
          <p:cNvSpPr/>
          <p:nvPr/>
        </p:nvSpPr>
        <p:spPr>
          <a:xfrm flipV="1">
            <a:off x="7213601" y="4115167"/>
            <a:ext cx="49784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6" name="Rectangle 25"/>
          <p:cNvSpPr/>
          <p:nvPr/>
        </p:nvSpPr>
        <p:spPr>
          <a:xfrm flipV="1">
            <a:off x="7213600" y="4164403"/>
            <a:ext cx="262128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7" name="Rectangle 26"/>
          <p:cNvSpPr/>
          <p:nvPr/>
        </p:nvSpPr>
        <p:spPr>
          <a:xfrm flipV="1">
            <a:off x="7213600" y="4199572"/>
            <a:ext cx="262128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7213600" y="3962400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9835343" y="406098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12192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0" name="Rectangle 9"/>
          <p:cNvSpPr/>
          <p:nvPr/>
        </p:nvSpPr>
        <p:spPr>
          <a:xfrm>
            <a:off x="1" y="3675528"/>
            <a:ext cx="12192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1" name="Rectangle 10"/>
          <p:cNvSpPr/>
          <p:nvPr/>
        </p:nvSpPr>
        <p:spPr>
          <a:xfrm flipV="1">
            <a:off x="8552068" y="3643090"/>
            <a:ext cx="3639933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09600" y="2389009"/>
            <a:ext cx="112776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609600" y="3899938"/>
            <a:ext cx="6604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  <a:endParaRPr kumimoji="0"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7265116" y="4205288"/>
            <a:ext cx="1727200" cy="457200"/>
          </a:xfrm>
        </p:spPr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9043832" y="4206240"/>
            <a:ext cx="1280160" cy="457200"/>
          </a:xfrm>
        </p:spPr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4E708F12-96AD-4ED4-8132-A78F5E42C1F5}" type="datetime1">
              <a:rPr lang="en-US" smtClean="0"/>
              <a:pPr/>
              <a:t>3/14/2022</a:t>
            </a:fld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1093451" y="1136"/>
            <a:ext cx="996949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152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5pPr>
              <a:defRPr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FA170-8299-44AD-AEEF-FC686C3D7804}" type="datetime1">
              <a:rPr lang="en-US" smtClean="0"/>
              <a:t>3/14/2022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844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9042400" y="1143000"/>
            <a:ext cx="2540000" cy="5448300"/>
          </a:xfrm>
        </p:spPr>
        <p:txBody>
          <a:bodyPr vert="eaVert"/>
          <a:lstStyle>
            <a:lvl1pPr>
              <a:defRPr/>
            </a:lvl1pPr>
          </a:lstStyle>
          <a:p>
            <a:r>
              <a:rPr kumimoji="0" lang="en-US" dirty="0"/>
              <a:t>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09600" y="1143000"/>
            <a:ext cx="8331200" cy="5448300"/>
          </a:xfrm>
        </p:spPr>
        <p:txBody>
          <a:bodyPr vert="eaVert"/>
          <a:lstStyle>
            <a:lvl5pPr>
              <a:defRPr/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1763A-68EC-4ECD-9620-D9FE9CDDD622}" type="datetime1">
              <a:rPr lang="en-US" smtClean="0"/>
              <a:t>3/14/2022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8088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5pPr>
              <a:defRPr/>
            </a:lvl5pPr>
            <a:lvl6pPr>
              <a:defRPr/>
            </a:lvl6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8BEDD-6160-49BB-B372-861DE7DE9BA5}" type="datetime1">
              <a:rPr lang="en-US" smtClean="0"/>
              <a:t>3/14/2022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303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1968322"/>
            <a:ext cx="103632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chemeClr val="accent2"/>
                </a:solidFill>
                <a:effectLst/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3367088"/>
            <a:ext cx="103632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E819F-B7FD-4B29-8F66-9E318144BC2A}" type="datetime1">
              <a:rPr lang="en-US" smtClean="0"/>
              <a:t>3/14/2022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12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249425"/>
            <a:ext cx="5384800" cy="4341875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249425"/>
            <a:ext cx="5384800" cy="4341875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A159C-B6E0-4F10-9F4A-2FA57003B139}" type="datetime1">
              <a:rPr lang="en-US" smtClean="0"/>
              <a:t>3/14/2022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6445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0" orient="horz" pos="2160" userDrawn="1">
          <p15:clr>
            <a:srgbClr val="FBAE40"/>
          </p15:clr>
        </p15:guide>
        <p15:guide id="1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1143000"/>
            <a:ext cx="11176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2244970"/>
            <a:ext cx="5388864" cy="457200"/>
          </a:xfrm>
          <a:solidFill>
            <a:schemeClr val="accent2">
              <a:lumMod val="60000"/>
              <a:lumOff val="4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508000" y="2708519"/>
            <a:ext cx="5388864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294968" y="2244970"/>
            <a:ext cx="5389033" cy="457200"/>
          </a:xfrm>
          <a:solidFill>
            <a:schemeClr val="accent2">
              <a:lumMod val="60000"/>
              <a:lumOff val="4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1073" y="2708519"/>
            <a:ext cx="5389033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en-US" dirty="0"/>
              <a:t>Add a footer</a:t>
            </a:r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170CBBB-D1D1-4386-A5E9-07F3477B78F3}" type="datetime1">
              <a:rPr lang="en-US" smtClean="0"/>
              <a:t>3/14/2022</a:t>
            </a:fld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16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010400" y="612648"/>
            <a:ext cx="1767840" cy="457200"/>
          </a:xfrm>
        </p:spPr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778240" y="612648"/>
            <a:ext cx="1276352" cy="457200"/>
          </a:xfrm>
        </p:spPr>
        <p:txBody>
          <a:bodyPr/>
          <a:lstStyle/>
          <a:p>
            <a:fld id="{9FA4CAD8-0EA7-4615-B69B-B2F199EF3A93}" type="datetime1">
              <a:rPr lang="en-US" smtClean="0"/>
              <a:t>3/14/2022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899648" y="2272"/>
            <a:ext cx="1016000" cy="365760"/>
          </a:xfrm>
        </p:spPr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952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34BD7-6953-492C-921B-E68B2D7F14C8}" type="datetime1">
              <a:rPr lang="en-US" smtClean="0"/>
              <a:t>3/14/2022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695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37995" y="1101970"/>
            <a:ext cx="451104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dirty="0"/>
              <a:t>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03200" y="776287"/>
            <a:ext cx="6803136" cy="580508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7137995" y="2010727"/>
            <a:ext cx="4511040" cy="4580573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17D9B-D4D3-4E23-88DF-2E354FA43196}" type="datetime1">
              <a:rPr lang="en-US" smtClean="0"/>
              <a:t>3/14/2022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685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3913" y="1109161"/>
            <a:ext cx="782404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538228" y="1143000"/>
            <a:ext cx="6096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17924" y="3274309"/>
            <a:ext cx="34544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F67C5-D04E-4576-B61C-12ABA14BBD6C}" type="datetime1">
              <a:rPr lang="en-US" smtClean="0"/>
              <a:t>3/14/2022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619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9"/>
            <a:ext cx="12192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12192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30" name="Rectangle 29"/>
          <p:cNvSpPr/>
          <p:nvPr/>
        </p:nvSpPr>
        <p:spPr>
          <a:xfrm>
            <a:off x="1" y="308277"/>
            <a:ext cx="12192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31" name="Rectangle 30"/>
          <p:cNvSpPr/>
          <p:nvPr/>
        </p:nvSpPr>
        <p:spPr>
          <a:xfrm flipV="1">
            <a:off x="7213577" y="360247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32" name="Rectangle 31"/>
          <p:cNvSpPr/>
          <p:nvPr/>
        </p:nvSpPr>
        <p:spPr>
          <a:xfrm flipV="1">
            <a:off x="7213601" y="440113"/>
            <a:ext cx="49784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7209785" y="497504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9831528" y="58894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35" name="Rectangle 34"/>
          <p:cNvSpPr/>
          <p:nvPr/>
        </p:nvSpPr>
        <p:spPr bwMode="invGray">
          <a:xfrm>
            <a:off x="12113288" y="-2001"/>
            <a:ext cx="76835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12059308" y="-2001"/>
            <a:ext cx="3657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12033904" y="-2001"/>
            <a:ext cx="12192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38" name="Rectangle 37"/>
          <p:cNvSpPr/>
          <p:nvPr/>
        </p:nvSpPr>
        <p:spPr bwMode="invGray">
          <a:xfrm>
            <a:off x="11967231" y="-2001"/>
            <a:ext cx="36576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39" name="Rectangle 38"/>
          <p:cNvSpPr/>
          <p:nvPr/>
        </p:nvSpPr>
        <p:spPr bwMode="invGray">
          <a:xfrm>
            <a:off x="11887569" y="380"/>
            <a:ext cx="73152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40" name="Rectangle 39"/>
          <p:cNvSpPr/>
          <p:nvPr/>
        </p:nvSpPr>
        <p:spPr bwMode="invGray">
          <a:xfrm>
            <a:off x="11831300" y="380"/>
            <a:ext cx="12192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2249424"/>
            <a:ext cx="109728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7010400" y="612648"/>
            <a:ext cx="176784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1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782048" y="612648"/>
            <a:ext cx="127635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1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C20F09E4-6EA4-4BF3-9FC8-FF40373B88E6}" type="datetime1">
              <a:rPr lang="en-US" smtClean="0"/>
              <a:pPr/>
              <a:t>3/14/2022</a:t>
            </a:fld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899648" y="2272"/>
            <a:ext cx="1016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171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>
            <a:lumMod val="75000"/>
          </a:schemeClr>
        </a:buClr>
        <a:buFont typeface="Georgia"/>
        <a:buChar char="•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>
            <a:lumMod val="75000"/>
          </a:schemeClr>
        </a:buClr>
        <a:buFont typeface="Georgia"/>
        <a:buChar char="▫"/>
        <a:defRPr kumimoji="0" sz="2600" kern="1200">
          <a:solidFill>
            <a:schemeClr val="tx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0" orient="horz" pos="2160" userDrawn="1">
          <p15:clr>
            <a:srgbClr val="F26B43"/>
          </p15:clr>
        </p15:guide>
        <p15:guide id="1" pos="3840" userDrawn="1">
          <p15:clr>
            <a:srgbClr val="F26B43"/>
          </p15:clr>
        </p15:guide>
        <p15:guide id="2" orient="horz" pos="415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7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7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7882" y="2223049"/>
            <a:ext cx="11277600" cy="1470025"/>
          </a:xfrm>
        </p:spPr>
        <p:txBody>
          <a:bodyPr/>
          <a:lstStyle/>
          <a:p>
            <a:r>
              <a:rPr lang="es-PR" dirty="0"/>
              <a:t>Cómo convertir un PDF en un formulario rellenable con Adobe Acrobat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0635" y="3873044"/>
            <a:ext cx="6604000" cy="1752600"/>
          </a:xfrm>
        </p:spPr>
        <p:txBody>
          <a:bodyPr/>
          <a:lstStyle/>
          <a:p>
            <a:r>
              <a:rPr lang="es-PR" dirty="0"/>
              <a:t>Maribel Martínez </a:t>
            </a:r>
            <a:r>
              <a:rPr lang="es-PR" dirty="0" err="1"/>
              <a:t>Isona</a:t>
            </a:r>
            <a:endParaRPr lang="es-PR" dirty="0"/>
          </a:p>
          <a:p>
            <a:r>
              <a:rPr lang="es-PR" dirty="0"/>
              <a:t>Oficina de Sistemas de Información</a:t>
            </a:r>
          </a:p>
          <a:p>
            <a:r>
              <a:rPr lang="es-PR" dirty="0"/>
              <a:t>UPR en Cayey</a:t>
            </a:r>
            <a:endParaRPr lang="en-US" dirty="0"/>
          </a:p>
        </p:txBody>
      </p:sp>
      <p:pic>
        <p:nvPicPr>
          <p:cNvPr id="5" name="Picture 6" descr="New features summary | Acrobat Pro 2020, Acrobat Standard 2020 » BMG Data  Store">
            <a:extLst>
              <a:ext uri="{FF2B5EF4-FFF2-40B4-BE49-F238E27FC236}">
                <a16:creationId xmlns:a16="http://schemas.microsoft.com/office/drawing/2014/main" id="{E3D8C124-DAC1-42E2-9577-8B25101183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83" t="17298" r="38192" b="37504"/>
          <a:stretch/>
        </p:blipFill>
        <p:spPr bwMode="auto">
          <a:xfrm>
            <a:off x="9408639" y="206188"/>
            <a:ext cx="2245479" cy="2223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6305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89747"/>
            <a:ext cx="10703859" cy="327212"/>
          </a:xfrm>
        </p:spPr>
        <p:txBody>
          <a:bodyPr>
            <a:noAutofit/>
          </a:bodyPr>
          <a:lstStyle/>
          <a:p>
            <a:r>
              <a:rPr lang="es-PR" sz="2800" dirty="0"/>
              <a:t>El programa detecta los campos del formulario automáticamente. </a:t>
            </a:r>
            <a:endParaRPr lang="en-US" sz="2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4E15655-BEBF-4F0C-8677-711C8F2F0C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0536" y="4999435"/>
            <a:ext cx="1626252" cy="8052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5CF0EE7-7F36-4B93-B76D-6804AF2857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5011" y="2653553"/>
            <a:ext cx="1183341" cy="39444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DCBDA4A-537C-4144-BB56-8EA46A4A8C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319668">
            <a:off x="8407387" y="1932246"/>
            <a:ext cx="1670449" cy="4938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4A6D78E-F2F4-44DD-9C6F-2830F95CBE2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5634"/>
          <a:stretch/>
        </p:blipFill>
        <p:spPr>
          <a:xfrm>
            <a:off x="673009" y="1430466"/>
            <a:ext cx="10183906" cy="540571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4352EF6-96A5-4DBB-A6D2-C4598A7426E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58366" y="5428970"/>
            <a:ext cx="2373904" cy="107856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58E566B-7041-4B56-B0F7-C5F7A6852200}"/>
              </a:ext>
            </a:extLst>
          </p:cNvPr>
          <p:cNvSpPr txBox="1"/>
          <p:nvPr/>
        </p:nvSpPr>
        <p:spPr>
          <a:xfrm>
            <a:off x="947777" y="5116582"/>
            <a:ext cx="28710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R" dirty="0"/>
              <a:t>Es importante que la opción detección automática de campos esté activada.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4D030AE-0B57-4A85-BD24-DA2982B186F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8764780">
            <a:off x="3257812" y="4957095"/>
            <a:ext cx="1439675" cy="1754605"/>
          </a:xfrm>
          <a:prstGeom prst="rect">
            <a:avLst/>
          </a:prstGeom>
        </p:spPr>
      </p:pic>
      <p:sp>
        <p:nvSpPr>
          <p:cNvPr id="13" name="Left Brace 12">
            <a:extLst>
              <a:ext uri="{FF2B5EF4-FFF2-40B4-BE49-F238E27FC236}">
                <a16:creationId xmlns:a16="http://schemas.microsoft.com/office/drawing/2014/main" id="{29FF5150-8F0E-43C5-BD75-264C63B1A3BD}"/>
              </a:ext>
            </a:extLst>
          </p:cNvPr>
          <p:cNvSpPr/>
          <p:nvPr/>
        </p:nvSpPr>
        <p:spPr>
          <a:xfrm>
            <a:off x="3881718" y="3550024"/>
            <a:ext cx="573741" cy="1384881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D994187-F6C3-4E8A-B419-8F02D7FBBE3C}"/>
              </a:ext>
            </a:extLst>
          </p:cNvPr>
          <p:cNvSpPr/>
          <p:nvPr/>
        </p:nvSpPr>
        <p:spPr>
          <a:xfrm>
            <a:off x="6096000" y="5804647"/>
            <a:ext cx="385482" cy="30031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9F7F0C6-F9F4-4BE4-A46F-F03584CF72D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0118331">
            <a:off x="5936684" y="4876755"/>
            <a:ext cx="2622533" cy="200429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F7E604D-26F5-4CBB-8C85-F705620411CD}"/>
              </a:ext>
            </a:extLst>
          </p:cNvPr>
          <p:cNvSpPr txBox="1"/>
          <p:nvPr/>
        </p:nvSpPr>
        <p:spPr>
          <a:xfrm>
            <a:off x="8147878" y="5250090"/>
            <a:ext cx="2373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0AD0974-06BE-42C9-AD26-105CBA5A97DA}"/>
              </a:ext>
            </a:extLst>
          </p:cNvPr>
          <p:cNvSpPr txBox="1"/>
          <p:nvPr/>
        </p:nvSpPr>
        <p:spPr>
          <a:xfrm>
            <a:off x="8494163" y="5421703"/>
            <a:ext cx="2027619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1625FC8-B79F-483C-A16C-0158AB9E5E8B}"/>
              </a:ext>
            </a:extLst>
          </p:cNvPr>
          <p:cNvSpPr txBox="1"/>
          <p:nvPr/>
        </p:nvSpPr>
        <p:spPr>
          <a:xfrm>
            <a:off x="8422576" y="5500131"/>
            <a:ext cx="19448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R" dirty="0"/>
              <a:t>Si no lo está, presione “</a:t>
            </a:r>
            <a:r>
              <a:rPr lang="es-PR" dirty="0" err="1"/>
              <a:t>change</a:t>
            </a:r>
            <a:r>
              <a:rPr lang="es-PR" dirty="0"/>
              <a:t>” para cambiarla.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869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624" y="714820"/>
            <a:ext cx="10703859" cy="327212"/>
          </a:xfrm>
        </p:spPr>
        <p:txBody>
          <a:bodyPr>
            <a:noAutofit/>
          </a:bodyPr>
          <a:lstStyle/>
          <a:p>
            <a:r>
              <a:rPr lang="es-PR" sz="2800" dirty="0" err="1"/>
              <a:t>Selecione</a:t>
            </a:r>
            <a:r>
              <a:rPr lang="es-PR" sz="2800" dirty="0"/>
              <a:t> detectar campos de formulario automáticamente.</a:t>
            </a:r>
            <a:endParaRPr lang="en-US" sz="28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F7E604D-26F5-4CBB-8C85-F705620411CD}"/>
              </a:ext>
            </a:extLst>
          </p:cNvPr>
          <p:cNvSpPr txBox="1"/>
          <p:nvPr/>
        </p:nvSpPr>
        <p:spPr>
          <a:xfrm>
            <a:off x="8147878" y="5250090"/>
            <a:ext cx="2373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0AD0974-06BE-42C9-AD26-105CBA5A97DA}"/>
              </a:ext>
            </a:extLst>
          </p:cNvPr>
          <p:cNvSpPr txBox="1"/>
          <p:nvPr/>
        </p:nvSpPr>
        <p:spPr>
          <a:xfrm>
            <a:off x="8494163" y="5421703"/>
            <a:ext cx="2027619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414F090-7BAF-4674-9E1D-D32097AF00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330" y="1237852"/>
            <a:ext cx="10121153" cy="561045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9C4EE32-DA43-42E3-BF50-2A4C9EB0AD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3458" y="2831186"/>
            <a:ext cx="1945341" cy="48575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B8453E3-8F73-4F98-B4E5-630F8EA8F5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28049" y="3824726"/>
            <a:ext cx="726140" cy="218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334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89747"/>
            <a:ext cx="10703859" cy="327212"/>
          </a:xfrm>
        </p:spPr>
        <p:txBody>
          <a:bodyPr>
            <a:noAutofit/>
          </a:bodyPr>
          <a:lstStyle/>
          <a:p>
            <a:r>
              <a:rPr lang="es-PR" sz="2800" dirty="0"/>
              <a:t>El programa detecta los campos del formulario automáticamente. </a:t>
            </a:r>
            <a:endParaRPr lang="en-US" sz="28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5CF0EE7-7F36-4B93-B76D-6804AF2857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5011" y="2653553"/>
            <a:ext cx="1183341" cy="39444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DCBDA4A-537C-4144-BB56-8EA46A4A8C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319668">
            <a:off x="8407387" y="1932246"/>
            <a:ext cx="1670449" cy="4938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4A6D78E-F2F4-44DD-9C6F-2830F95CBE2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5634"/>
          <a:stretch/>
        </p:blipFill>
        <p:spPr>
          <a:xfrm>
            <a:off x="709977" y="1452282"/>
            <a:ext cx="10183906" cy="527124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4352EF6-96A5-4DBB-A6D2-C4598A7426E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39113" y="5129767"/>
            <a:ext cx="1772258" cy="80521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F7E604D-26F5-4CBB-8C85-F705620411CD}"/>
              </a:ext>
            </a:extLst>
          </p:cNvPr>
          <p:cNvSpPr txBox="1"/>
          <p:nvPr/>
        </p:nvSpPr>
        <p:spPr>
          <a:xfrm>
            <a:off x="8147878" y="5250090"/>
            <a:ext cx="2373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0AD0974-06BE-42C9-AD26-105CBA5A97DA}"/>
              </a:ext>
            </a:extLst>
          </p:cNvPr>
          <p:cNvSpPr txBox="1"/>
          <p:nvPr/>
        </p:nvSpPr>
        <p:spPr>
          <a:xfrm>
            <a:off x="8494163" y="5421703"/>
            <a:ext cx="2027619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47177C-88BC-4E29-9E96-CD12DB83DEDD}"/>
              </a:ext>
            </a:extLst>
          </p:cNvPr>
          <p:cNvSpPr txBox="1"/>
          <p:nvPr/>
        </p:nvSpPr>
        <p:spPr>
          <a:xfrm>
            <a:off x="2377440" y="5189220"/>
            <a:ext cx="17145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R" dirty="0"/>
              <a:t>Presione el botón de “</a:t>
            </a:r>
            <a:r>
              <a:rPr lang="es-PR" dirty="0" err="1"/>
              <a:t>Start</a:t>
            </a:r>
            <a:r>
              <a:rPr lang="es-PR" dirty="0"/>
              <a:t>”.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4179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89747"/>
            <a:ext cx="10703859" cy="327212"/>
          </a:xfrm>
        </p:spPr>
        <p:txBody>
          <a:bodyPr>
            <a:noAutofit/>
          </a:bodyPr>
          <a:lstStyle/>
          <a:p>
            <a:r>
              <a:rPr lang="es-PR" sz="2800" dirty="0"/>
              <a:t>Automáticamente Adobe crea unos campos rellenables del formulario.</a:t>
            </a:r>
            <a:endParaRPr lang="en-US" sz="28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F7E604D-26F5-4CBB-8C85-F705620411CD}"/>
              </a:ext>
            </a:extLst>
          </p:cNvPr>
          <p:cNvSpPr txBox="1"/>
          <p:nvPr/>
        </p:nvSpPr>
        <p:spPr>
          <a:xfrm>
            <a:off x="8147878" y="5250090"/>
            <a:ext cx="2373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0AD0974-06BE-42C9-AD26-105CBA5A97DA}"/>
              </a:ext>
            </a:extLst>
          </p:cNvPr>
          <p:cNvSpPr txBox="1"/>
          <p:nvPr/>
        </p:nvSpPr>
        <p:spPr>
          <a:xfrm>
            <a:off x="8494163" y="5421703"/>
            <a:ext cx="2027619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B825F70-AF3E-4D13-94FE-9455DF90B7B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655"/>
          <a:stretch/>
        </p:blipFill>
        <p:spPr>
          <a:xfrm>
            <a:off x="1255059" y="1265472"/>
            <a:ext cx="10058400" cy="528133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19863CC-3289-4489-B4F0-A4C9F7C5F0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9083" y="2224408"/>
            <a:ext cx="3493676" cy="1585592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1EC07F57-5F64-461F-9491-4CF4B7EBFE48}"/>
              </a:ext>
            </a:extLst>
          </p:cNvPr>
          <p:cNvSpPr txBox="1"/>
          <p:nvPr/>
        </p:nvSpPr>
        <p:spPr>
          <a:xfrm>
            <a:off x="49523" y="2243498"/>
            <a:ext cx="151503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R" dirty="0"/>
              <a:t>Además, le aparecerá esta opción que es un paso a paso para editar texto en el formulario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1267D3F-CC02-4AAB-9204-6881228E40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149888">
            <a:off x="943470" y="1570526"/>
            <a:ext cx="2528932" cy="225571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8CE2677-19DE-49E4-9D69-E48C3FF42E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293" y="4154169"/>
            <a:ext cx="603556" cy="1690819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799065A-1CC9-474D-A0A5-0E80023718DC}"/>
              </a:ext>
            </a:extLst>
          </p:cNvPr>
          <p:cNvSpPr txBox="1"/>
          <p:nvPr/>
        </p:nvSpPr>
        <p:spPr>
          <a:xfrm>
            <a:off x="7330607" y="4263059"/>
            <a:ext cx="170088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R" dirty="0"/>
              <a:t>Aparece una lista de todos los campos del formulario, que se puede mover arrastrándolos.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35CB92B-2622-4B6A-A7FA-3486EA7E5F4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01040" y="4263059"/>
            <a:ext cx="593223" cy="310923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CC3F4EE2-DF32-4C8B-9419-1C338CCB62B2}"/>
              </a:ext>
            </a:extLst>
          </p:cNvPr>
          <p:cNvSpPr txBox="1"/>
          <p:nvPr/>
        </p:nvSpPr>
        <p:spPr>
          <a:xfrm>
            <a:off x="10182516" y="3725677"/>
            <a:ext cx="1948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R" dirty="0"/>
              <a:t>Identifica la página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660717E2-85D9-4C67-9EDA-168EFC696C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8462037">
            <a:off x="9897983" y="3794103"/>
            <a:ext cx="871331" cy="777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0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89747"/>
            <a:ext cx="10703859" cy="327212"/>
          </a:xfrm>
        </p:spPr>
        <p:txBody>
          <a:bodyPr>
            <a:noAutofit/>
          </a:bodyPr>
          <a:lstStyle/>
          <a:p>
            <a:r>
              <a:rPr lang="es-PR" sz="2800" dirty="0"/>
              <a:t>Automáticamente Adobe crea unos campos rellenables del formulario.</a:t>
            </a:r>
            <a:endParaRPr lang="en-US" sz="28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F7E604D-26F5-4CBB-8C85-F705620411CD}"/>
              </a:ext>
            </a:extLst>
          </p:cNvPr>
          <p:cNvSpPr txBox="1"/>
          <p:nvPr/>
        </p:nvSpPr>
        <p:spPr>
          <a:xfrm>
            <a:off x="8147878" y="5250090"/>
            <a:ext cx="2373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0AD0974-06BE-42C9-AD26-105CBA5A97DA}"/>
              </a:ext>
            </a:extLst>
          </p:cNvPr>
          <p:cNvSpPr txBox="1"/>
          <p:nvPr/>
        </p:nvSpPr>
        <p:spPr>
          <a:xfrm>
            <a:off x="8494163" y="5421703"/>
            <a:ext cx="2027619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B825F70-AF3E-4D13-94FE-9455DF90B7B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655"/>
          <a:stretch/>
        </p:blipFill>
        <p:spPr>
          <a:xfrm>
            <a:off x="1255059" y="1307726"/>
            <a:ext cx="10058400" cy="5281333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CC3F4EE2-DF32-4C8B-9419-1C338CCB62B2}"/>
              </a:ext>
            </a:extLst>
          </p:cNvPr>
          <p:cNvSpPr txBox="1"/>
          <p:nvPr/>
        </p:nvSpPr>
        <p:spPr>
          <a:xfrm>
            <a:off x="8918492" y="1247069"/>
            <a:ext cx="1948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R" dirty="0"/>
              <a:t>Seleccione Vista Previa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801308-68A0-4553-BA0A-D7F8693A52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95299" y="1946169"/>
            <a:ext cx="1341642" cy="6087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E218142-9394-405F-8366-C880BC5C6E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862575">
            <a:off x="9468850" y="715162"/>
            <a:ext cx="794898" cy="2143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365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89747"/>
            <a:ext cx="10703859" cy="327212"/>
          </a:xfrm>
        </p:spPr>
        <p:txBody>
          <a:bodyPr>
            <a:noAutofit/>
          </a:bodyPr>
          <a:lstStyle/>
          <a:p>
            <a:r>
              <a:rPr lang="es-PR" sz="2800" dirty="0"/>
              <a:t>Verá el formulario como si fuera a rellenarlo.</a:t>
            </a:r>
            <a:endParaRPr lang="en-US" sz="28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F7E604D-26F5-4CBB-8C85-F705620411CD}"/>
              </a:ext>
            </a:extLst>
          </p:cNvPr>
          <p:cNvSpPr txBox="1"/>
          <p:nvPr/>
        </p:nvSpPr>
        <p:spPr>
          <a:xfrm>
            <a:off x="8147878" y="5250090"/>
            <a:ext cx="2373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0AD0974-06BE-42C9-AD26-105CBA5A97DA}"/>
              </a:ext>
            </a:extLst>
          </p:cNvPr>
          <p:cNvSpPr txBox="1"/>
          <p:nvPr/>
        </p:nvSpPr>
        <p:spPr>
          <a:xfrm>
            <a:off x="8494163" y="5421703"/>
            <a:ext cx="2027619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801308-68A0-4553-BA0A-D7F8693A52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5299" y="1946169"/>
            <a:ext cx="1341642" cy="6087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E218142-9394-405F-8366-C880BC5C6E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862575">
            <a:off x="9468850" y="715162"/>
            <a:ext cx="794898" cy="21438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BA415BB-2D5C-48D4-BDED-F024C5FAE21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6274"/>
          <a:stretch/>
        </p:blipFill>
        <p:spPr>
          <a:xfrm>
            <a:off x="1376082" y="1334921"/>
            <a:ext cx="9439835" cy="49767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D4DFCCD-CAA5-4331-AE7F-949775E250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5672" y="3586710"/>
            <a:ext cx="3980328" cy="158509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83FC2A4-53C0-484C-B6DF-757F3C6AA344}"/>
              </a:ext>
            </a:extLst>
          </p:cNvPr>
          <p:cNvSpPr txBox="1"/>
          <p:nvPr/>
        </p:nvSpPr>
        <p:spPr>
          <a:xfrm>
            <a:off x="6302188" y="4009926"/>
            <a:ext cx="2871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R" dirty="0"/>
              <a:t>Podrá comenzar a rellenarlo</a:t>
            </a:r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81A79E1-DC98-4684-AC6E-FCCBBD7AE9FC}"/>
              </a:ext>
            </a:extLst>
          </p:cNvPr>
          <p:cNvSpPr txBox="1">
            <a:spLocks/>
          </p:cNvSpPr>
          <p:nvPr/>
        </p:nvSpPr>
        <p:spPr>
          <a:xfrm>
            <a:off x="609600" y="6367480"/>
            <a:ext cx="10703859" cy="327212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R" sz="2800" dirty="0"/>
              <a:t>Nota: Para pasar al siguiente campo presione “</a:t>
            </a:r>
            <a:r>
              <a:rPr lang="es-PR" sz="2800" dirty="0" err="1"/>
              <a:t>tab</a:t>
            </a:r>
            <a:r>
              <a:rPr lang="es-PR" sz="2800" dirty="0"/>
              <a:t>”.</a:t>
            </a:r>
            <a:endParaRPr lang="en-US" sz="28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947703D-D14D-42E1-B6E1-3ACE79C5D7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5299" y="1946169"/>
            <a:ext cx="642396" cy="68049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7128F007-62CD-4E18-B608-74BC7974CDD8}"/>
              </a:ext>
            </a:extLst>
          </p:cNvPr>
          <p:cNvSpPr txBox="1">
            <a:spLocks/>
          </p:cNvSpPr>
          <p:nvPr/>
        </p:nvSpPr>
        <p:spPr>
          <a:xfrm>
            <a:off x="7306031" y="921779"/>
            <a:ext cx="3191436" cy="466793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R" sz="2800" dirty="0"/>
              <a:t>Recuerde que puede editar el formulario</a:t>
            </a:r>
            <a:endParaRPr lang="en-US" sz="28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D713EF7-5837-4323-8D71-49346EC6D4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240835">
            <a:off x="9259685" y="496301"/>
            <a:ext cx="849817" cy="257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562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PR" dirty="0"/>
              <a:t>¡A</a:t>
            </a:r>
            <a:r>
              <a:rPr lang="en-US" dirty="0"/>
              <a:t>hora </a:t>
            </a:r>
            <a:r>
              <a:rPr lang="en-US" dirty="0" err="1"/>
              <a:t>vamos</a:t>
            </a:r>
            <a:r>
              <a:rPr lang="en-US" dirty="0"/>
              <a:t> a </a:t>
            </a:r>
            <a:r>
              <a:rPr lang="en-US" dirty="0" err="1"/>
              <a:t>aprender</a:t>
            </a:r>
            <a:r>
              <a:rPr lang="en-US" dirty="0"/>
              <a:t> </a:t>
            </a:r>
            <a:r>
              <a:rPr lang="en-US" dirty="0" err="1"/>
              <a:t>cómo</a:t>
            </a:r>
            <a:r>
              <a:rPr lang="en-US" dirty="0"/>
              <a:t> se </a:t>
            </a:r>
            <a:r>
              <a:rPr lang="en-US" dirty="0" err="1"/>
              <a:t>crean</a:t>
            </a:r>
            <a:r>
              <a:rPr lang="en-US" dirty="0"/>
              <a:t> los </a:t>
            </a:r>
            <a:r>
              <a:rPr lang="en-US" dirty="0" err="1"/>
              <a:t>campos</a:t>
            </a:r>
            <a:r>
              <a:rPr lang="en-US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237039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35B7278-6698-44D3-9268-A7481DC4AC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838"/>
          <a:stretch/>
        </p:blipFill>
        <p:spPr>
          <a:xfrm>
            <a:off x="295834" y="1767235"/>
            <a:ext cx="11277602" cy="487636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3AF88DB-639B-42F8-9CA1-E5ADC2892E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565" y="4819412"/>
            <a:ext cx="6463066" cy="199912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5535041-69BB-4F0B-9802-A634FF240445}"/>
              </a:ext>
            </a:extLst>
          </p:cNvPr>
          <p:cNvSpPr/>
          <p:nvPr/>
        </p:nvSpPr>
        <p:spPr>
          <a:xfrm>
            <a:off x="4249270" y="2462657"/>
            <a:ext cx="430306" cy="43927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3A9BA6C-FD3A-4399-8D70-A5326BCFDF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1412174">
            <a:off x="3987029" y="1946476"/>
            <a:ext cx="3353996" cy="225571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A9E15BF-FBCE-4EB4-9553-7DF7C520DB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8688622">
            <a:off x="4569338" y="4702649"/>
            <a:ext cx="2425229" cy="2955749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004DF6AD-BA05-4A08-BD33-4141448A9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565" y="710165"/>
            <a:ext cx="10972800" cy="1066800"/>
          </a:xfrm>
        </p:spPr>
        <p:txBody>
          <a:bodyPr>
            <a:normAutofit/>
          </a:bodyPr>
          <a:lstStyle/>
          <a:p>
            <a:r>
              <a:rPr lang="es-PR" dirty="0"/>
              <a:t>Pasos para crear el campo de texto: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7626940-A096-4BFC-B95A-8AB60EFB9213}"/>
              </a:ext>
            </a:extLst>
          </p:cNvPr>
          <p:cNvSpPr txBox="1"/>
          <p:nvPr/>
        </p:nvSpPr>
        <p:spPr>
          <a:xfrm>
            <a:off x="7135906" y="3281082"/>
            <a:ext cx="14881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R" dirty="0"/>
              <a:t>1.  Seleccione la herramienta Texto.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D41D661-8F93-4FDA-9E35-3E58C7972186}"/>
              </a:ext>
            </a:extLst>
          </p:cNvPr>
          <p:cNvSpPr txBox="1"/>
          <p:nvPr/>
        </p:nvSpPr>
        <p:spPr>
          <a:xfrm>
            <a:off x="7149505" y="5103448"/>
            <a:ext cx="14881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R" dirty="0"/>
              <a:t>2.  Colóquela donde desee escribir.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341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2736181-303F-403F-9B16-035E0B829BC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9674"/>
          <a:stretch/>
        </p:blipFill>
        <p:spPr>
          <a:xfrm>
            <a:off x="457199" y="968795"/>
            <a:ext cx="11008659" cy="559337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436AB89-9E26-4F93-AB50-C134CAFFCA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906" y="4516539"/>
            <a:ext cx="7569806" cy="234146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EA2F9E6-95E3-405F-B5DC-9D8A185F6175}"/>
              </a:ext>
            </a:extLst>
          </p:cNvPr>
          <p:cNvSpPr txBox="1"/>
          <p:nvPr/>
        </p:nvSpPr>
        <p:spPr>
          <a:xfrm>
            <a:off x="7847712" y="3145845"/>
            <a:ext cx="148814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R" dirty="0"/>
              <a:t>3.  Escriba el nombre del campo.  Si es campo requerido, seleccione “</a:t>
            </a:r>
            <a:r>
              <a:rPr lang="es-PR" dirty="0" err="1"/>
              <a:t>Required</a:t>
            </a:r>
            <a:r>
              <a:rPr lang="es-PR" dirty="0"/>
              <a:t> </a:t>
            </a:r>
            <a:r>
              <a:rPr lang="es-PR" dirty="0" err="1"/>
              <a:t>field</a:t>
            </a:r>
            <a:r>
              <a:rPr lang="es-PR" dirty="0"/>
              <a:t>” y el mismo cambiará de color azul a color rojo.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FBC402D-1F67-4396-9987-3137135C1E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727470">
            <a:off x="3309832" y="3877668"/>
            <a:ext cx="5303391" cy="3816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085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0B3DCB-DDF0-4D6B-AD13-12D68C310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989" y="720434"/>
            <a:ext cx="10972800" cy="1066800"/>
          </a:xfrm>
        </p:spPr>
        <p:txBody>
          <a:bodyPr/>
          <a:lstStyle/>
          <a:p>
            <a:r>
              <a:rPr lang="es-PR" dirty="0"/>
              <a:t>¡Vamos a comenzar a rellenar!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F25BEB-ED34-4C00-B9BD-56A39CDBE7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621"/>
          <a:stretch/>
        </p:blipFill>
        <p:spPr>
          <a:xfrm>
            <a:off x="1144245" y="1636506"/>
            <a:ext cx="8839200" cy="469257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2A20946-A722-4928-86A0-23C409C6AA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8641976" y="2196992"/>
            <a:ext cx="986118" cy="6102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380D6A7-4CB8-4879-8B53-060A1624124A}"/>
              </a:ext>
            </a:extLst>
          </p:cNvPr>
          <p:cNvSpPr txBox="1"/>
          <p:nvPr/>
        </p:nvSpPr>
        <p:spPr>
          <a:xfrm>
            <a:off x="10411618" y="2598743"/>
            <a:ext cx="14881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R" dirty="0"/>
              <a:t>Seleccione </a:t>
            </a:r>
            <a:r>
              <a:rPr lang="es-PR" dirty="0" err="1"/>
              <a:t>Preview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ADC3137-0F41-4613-B91D-0273077C1F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05690" y="1923820"/>
            <a:ext cx="1853345" cy="141134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FEAFCF8-D73B-414C-8F02-FFA9828FD3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3774" y="2291673"/>
            <a:ext cx="6332438" cy="482223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DACEC53-5B03-44D3-8D76-A952889B181C}"/>
              </a:ext>
            </a:extLst>
          </p:cNvPr>
          <p:cNvSpPr txBox="1"/>
          <p:nvPr/>
        </p:nvSpPr>
        <p:spPr>
          <a:xfrm>
            <a:off x="10411617" y="5037143"/>
            <a:ext cx="14881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R" dirty="0"/>
              <a:t>Comience a llenar los campos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655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806628-A569-4221-9DA5-B805A07EE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R" dirty="0"/>
              <a:t>Objetivos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9F1A35-5847-48B6-AD18-84D7B56E9B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es-PR" dirty="0"/>
              <a:t>Al concluir el taller el participante estará capacitado para:</a:t>
            </a:r>
          </a:p>
          <a:p>
            <a:r>
              <a:rPr lang="es-PR" dirty="0"/>
              <a:t>Utilizar las opciones que tiene Adobe Acrobat para convertir un documento PDF en un formulario rellenable.</a:t>
            </a:r>
          </a:p>
          <a:p>
            <a:r>
              <a:rPr lang="es-PR" dirty="0"/>
              <a:t>Utilizar adecuadamente las opciones “</a:t>
            </a:r>
            <a:r>
              <a:rPr lang="es-PR" dirty="0" err="1"/>
              <a:t>Preview</a:t>
            </a:r>
            <a:r>
              <a:rPr lang="es-PR" dirty="0"/>
              <a:t>” y “</a:t>
            </a:r>
            <a:r>
              <a:rPr lang="es-PR" dirty="0" err="1"/>
              <a:t>Edit</a:t>
            </a:r>
            <a:r>
              <a:rPr lang="es-PR" dirty="0"/>
              <a:t>” en un formulario.</a:t>
            </a:r>
          </a:p>
          <a:p>
            <a:r>
              <a:rPr lang="es-PR" dirty="0"/>
              <a:t>Crear campos de texto, “</a:t>
            </a:r>
            <a:r>
              <a:rPr lang="es-PR" dirty="0" err="1"/>
              <a:t>check</a:t>
            </a:r>
            <a:r>
              <a:rPr lang="es-PR" dirty="0"/>
              <a:t> boxes” y “</a:t>
            </a:r>
            <a:r>
              <a:rPr lang="es-PR" dirty="0" err="1"/>
              <a:t>dropdown</a:t>
            </a:r>
            <a:r>
              <a:rPr lang="es-PR" dirty="0"/>
              <a:t> </a:t>
            </a:r>
            <a:r>
              <a:rPr lang="es-PR" dirty="0" err="1"/>
              <a:t>list</a:t>
            </a:r>
            <a:r>
              <a:rPr lang="es-PR" dirty="0"/>
              <a:t> en un formulario.</a:t>
            </a:r>
          </a:p>
          <a:p>
            <a:endParaRPr lang="es-PR" dirty="0"/>
          </a:p>
          <a:p>
            <a:pPr marL="109728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583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235" y="703729"/>
            <a:ext cx="10972800" cy="1066800"/>
          </a:xfrm>
        </p:spPr>
        <p:txBody>
          <a:bodyPr>
            <a:normAutofit fontScale="90000"/>
          </a:bodyPr>
          <a:lstStyle/>
          <a:p>
            <a:r>
              <a:rPr lang="es-PR" dirty="0"/>
              <a:t>Cómo cambiar el tamaño y los tipos de letra de los campos de texto: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6C523A7-F4AA-47A8-BE55-9151407209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359"/>
          <a:stretch/>
        </p:blipFill>
        <p:spPr>
          <a:xfrm>
            <a:off x="1573306" y="1881296"/>
            <a:ext cx="9045388" cy="481533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E14DE20-99F0-443A-8677-281B59CA33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8800" y="2501153"/>
            <a:ext cx="627530" cy="49305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9BE78D2-5F41-4D24-9E96-ACE5F6E6EE65}"/>
              </a:ext>
            </a:extLst>
          </p:cNvPr>
          <p:cNvSpPr txBox="1"/>
          <p:nvPr/>
        </p:nvSpPr>
        <p:spPr>
          <a:xfrm>
            <a:off x="8274424" y="3640963"/>
            <a:ext cx="14881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R" dirty="0"/>
              <a:t>1.  Presione </a:t>
            </a:r>
            <a:r>
              <a:rPr lang="es-PR" dirty="0" err="1"/>
              <a:t>Edit</a:t>
            </a:r>
            <a:r>
              <a:rPr lang="es-PR" dirty="0"/>
              <a:t> para comenzar a realizar los cambios.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93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235" y="703729"/>
            <a:ext cx="10972800" cy="1066800"/>
          </a:xfrm>
        </p:spPr>
        <p:txBody>
          <a:bodyPr>
            <a:normAutofit fontScale="90000"/>
          </a:bodyPr>
          <a:lstStyle/>
          <a:p>
            <a:r>
              <a:rPr lang="es-PR" dirty="0"/>
              <a:t>Cómo cambiar el tamaño y los tipos de letra de los campos de texto: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7CB4771-859A-4582-9C1F-2C3662DFC8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535"/>
          <a:stretch/>
        </p:blipFill>
        <p:spPr>
          <a:xfrm>
            <a:off x="1352040" y="1896900"/>
            <a:ext cx="8991600" cy="472720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40B5833-7638-45FB-9EE1-0DD90234B2A4}"/>
              </a:ext>
            </a:extLst>
          </p:cNvPr>
          <p:cNvSpPr txBox="1"/>
          <p:nvPr/>
        </p:nvSpPr>
        <p:spPr>
          <a:xfrm>
            <a:off x="7498569" y="4038942"/>
            <a:ext cx="21903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R" dirty="0"/>
              <a:t>2.  Una vez rellene los campos, presione nuevamente “</a:t>
            </a:r>
            <a:r>
              <a:rPr lang="es-PR" dirty="0" err="1"/>
              <a:t>Edit</a:t>
            </a:r>
            <a:r>
              <a:rPr lang="es-PR" dirty="0"/>
              <a:t>” para cambiar tamaño y tipo de letra con el puntero.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126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235" y="703729"/>
            <a:ext cx="10972800" cy="1066800"/>
          </a:xfrm>
        </p:spPr>
        <p:txBody>
          <a:bodyPr>
            <a:normAutofit fontScale="90000"/>
          </a:bodyPr>
          <a:lstStyle/>
          <a:p>
            <a:r>
              <a:rPr lang="es-PR" dirty="0"/>
              <a:t>Cómo cambiar el tamaño y los tipos de letra de los campos de texto: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F2442C-0983-49D2-8DA8-1FDFB00C58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013"/>
          <a:stretch/>
        </p:blipFill>
        <p:spPr>
          <a:xfrm>
            <a:off x="3003175" y="1770529"/>
            <a:ext cx="8988284" cy="475189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0A30892-6BDD-46A4-B7DE-7DCAB88EB43F}"/>
              </a:ext>
            </a:extLst>
          </p:cNvPr>
          <p:cNvSpPr txBox="1"/>
          <p:nvPr/>
        </p:nvSpPr>
        <p:spPr>
          <a:xfrm>
            <a:off x="448235" y="2111530"/>
            <a:ext cx="21903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PR" dirty="0"/>
          </a:p>
          <a:p>
            <a:r>
              <a:rPr lang="es-PR" dirty="0"/>
              <a:t>3. Presione el puntero.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43660B-2026-4053-A152-1C335E5D88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336865">
            <a:off x="977280" y="1402883"/>
            <a:ext cx="5750373" cy="254683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967A34D-227A-460E-BEF6-DBD5C907D4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2488" y="2386186"/>
            <a:ext cx="445047" cy="45114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50743BB-73B1-4E1B-9785-15697E18BD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18699" y="2976282"/>
            <a:ext cx="445047" cy="3121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03BBBF3-1454-46BF-AFCC-867049448771}"/>
              </a:ext>
            </a:extLst>
          </p:cNvPr>
          <p:cNvSpPr/>
          <p:nvPr/>
        </p:nvSpPr>
        <p:spPr>
          <a:xfrm>
            <a:off x="4437529" y="3720490"/>
            <a:ext cx="3501908" cy="43927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2C15CC9-EDF6-46A6-A665-108879B252F7}"/>
              </a:ext>
            </a:extLst>
          </p:cNvPr>
          <p:cNvSpPr txBox="1"/>
          <p:nvPr/>
        </p:nvSpPr>
        <p:spPr>
          <a:xfrm>
            <a:off x="448235" y="3511111"/>
            <a:ext cx="24592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R" dirty="0"/>
              <a:t>4.  Seleccione el campo deseado y presione doble clic para abrir la ventana de los Campos de propiedades de texto.  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A56AE4C-D572-40D8-9052-509894D69D02}"/>
              </a:ext>
            </a:extLst>
          </p:cNvPr>
          <p:cNvSpPr txBox="1"/>
          <p:nvPr/>
        </p:nvSpPr>
        <p:spPr>
          <a:xfrm>
            <a:off x="479732" y="5270865"/>
            <a:ext cx="18858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R" dirty="0"/>
              <a:t>5.  Seleccione “</a:t>
            </a:r>
            <a:r>
              <a:rPr lang="es-PR" dirty="0" err="1"/>
              <a:t>Appearance</a:t>
            </a:r>
            <a:r>
              <a:rPr lang="es-PR" dirty="0"/>
              <a:t>” y realice los cambios deseados. </a:t>
            </a:r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AC99BC3E-3297-48B5-BE42-0586EE3972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336865">
            <a:off x="779863" y="2695186"/>
            <a:ext cx="4782599" cy="2546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899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235" y="703729"/>
            <a:ext cx="10972800" cy="1066800"/>
          </a:xfrm>
        </p:spPr>
        <p:txBody>
          <a:bodyPr>
            <a:normAutofit/>
          </a:bodyPr>
          <a:lstStyle/>
          <a:p>
            <a:r>
              <a:rPr lang="es-PR" dirty="0"/>
              <a:t>Cómo crear “</a:t>
            </a:r>
            <a:r>
              <a:rPr lang="es-PR" dirty="0" err="1"/>
              <a:t>check</a:t>
            </a:r>
            <a:r>
              <a:rPr lang="es-PR" dirty="0"/>
              <a:t> boxes”.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2C15CC9-EDF6-46A6-A665-108879B252F7}"/>
              </a:ext>
            </a:extLst>
          </p:cNvPr>
          <p:cNvSpPr txBox="1"/>
          <p:nvPr/>
        </p:nvSpPr>
        <p:spPr>
          <a:xfrm>
            <a:off x="301893" y="1730187"/>
            <a:ext cx="24592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R" dirty="0"/>
              <a:t>1.  Seleccione el “</a:t>
            </a:r>
            <a:r>
              <a:rPr lang="es-PR" dirty="0" err="1"/>
              <a:t>check</a:t>
            </a:r>
            <a:r>
              <a:rPr lang="es-PR" dirty="0"/>
              <a:t> </a:t>
            </a:r>
            <a:r>
              <a:rPr lang="es-PR" dirty="0" err="1"/>
              <a:t>mark</a:t>
            </a:r>
            <a:r>
              <a:rPr lang="es-PR" dirty="0"/>
              <a:t>”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A56AE4C-D572-40D8-9052-509894D69D02}"/>
              </a:ext>
            </a:extLst>
          </p:cNvPr>
          <p:cNvSpPr txBox="1"/>
          <p:nvPr/>
        </p:nvSpPr>
        <p:spPr>
          <a:xfrm>
            <a:off x="301893" y="4117188"/>
            <a:ext cx="18858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R" dirty="0"/>
              <a:t>3.  Escriba el nombre y decida si lo va establecer como campo requerido.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8023DDA-4157-4A84-8B37-AAAF016F9C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631" r="42904"/>
          <a:stretch/>
        </p:blipFill>
        <p:spPr>
          <a:xfrm>
            <a:off x="1217745" y="2052756"/>
            <a:ext cx="313766" cy="4389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DD90338-A3C6-4397-9D94-0B2A1C64AF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3529" y="1833281"/>
            <a:ext cx="9054428" cy="43895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897496D-3C13-4456-9E62-174FAB854A22}"/>
              </a:ext>
            </a:extLst>
          </p:cNvPr>
          <p:cNvSpPr txBox="1"/>
          <p:nvPr/>
        </p:nvSpPr>
        <p:spPr>
          <a:xfrm>
            <a:off x="301893" y="2847758"/>
            <a:ext cx="24592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R" dirty="0"/>
              <a:t>2.  Asegúrese de que aparezca este símbolo.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83CA40E-C41A-4D08-9070-F05FFDDFCD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4346" y="1897294"/>
            <a:ext cx="445047" cy="31092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CBCD409-DC9C-4AE1-A12B-5AF09B3776A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90" t="45811" r="72727" b="31753"/>
          <a:stretch/>
        </p:blipFill>
        <p:spPr>
          <a:xfrm>
            <a:off x="2761128" y="2707884"/>
            <a:ext cx="2364949" cy="115315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D712CA3-7725-40AF-A47F-F4E0F64D1CA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989" t="45867" r="73675" b="34864"/>
          <a:stretch/>
        </p:blipFill>
        <p:spPr>
          <a:xfrm>
            <a:off x="2761129" y="3965329"/>
            <a:ext cx="2684282" cy="1781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47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235" y="703729"/>
            <a:ext cx="10972800" cy="1066800"/>
          </a:xfrm>
        </p:spPr>
        <p:txBody>
          <a:bodyPr>
            <a:normAutofit/>
          </a:bodyPr>
          <a:lstStyle/>
          <a:p>
            <a:r>
              <a:rPr lang="es-PR" dirty="0"/>
              <a:t>Cómo crear “</a:t>
            </a:r>
            <a:r>
              <a:rPr lang="es-PR" dirty="0" err="1"/>
              <a:t>check</a:t>
            </a:r>
            <a:r>
              <a:rPr lang="es-PR" dirty="0"/>
              <a:t> boxes”.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2C15CC9-EDF6-46A6-A665-108879B252F7}"/>
              </a:ext>
            </a:extLst>
          </p:cNvPr>
          <p:cNvSpPr txBox="1"/>
          <p:nvPr/>
        </p:nvSpPr>
        <p:spPr>
          <a:xfrm>
            <a:off x="301893" y="1755145"/>
            <a:ext cx="24592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R" dirty="0"/>
              <a:t>4.  Presione doble clic encima de la caja para que abra “</a:t>
            </a:r>
            <a:r>
              <a:rPr lang="es-PR" dirty="0" err="1"/>
              <a:t>Check</a:t>
            </a:r>
            <a:r>
              <a:rPr lang="es-PR" dirty="0"/>
              <a:t> Box </a:t>
            </a:r>
            <a:r>
              <a:rPr lang="es-PR" dirty="0" err="1"/>
              <a:t>Properties</a:t>
            </a:r>
            <a:r>
              <a:rPr lang="es-PR" dirty="0"/>
              <a:t>”.    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A56AE4C-D572-40D8-9052-509894D69D02}"/>
              </a:ext>
            </a:extLst>
          </p:cNvPr>
          <p:cNvSpPr txBox="1"/>
          <p:nvPr/>
        </p:nvSpPr>
        <p:spPr>
          <a:xfrm>
            <a:off x="301893" y="3302362"/>
            <a:ext cx="18858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R" dirty="0"/>
              <a:t>5.  Seleccione “Position” y escoja el estilo de caja deseado.  Ejemplo: Círculo, Cruz, Diamante, Cuadrado y/o Estrella. 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6ED41D-216D-4A47-AC39-36A1962CE9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058"/>
          <a:stretch/>
        </p:blipFill>
        <p:spPr>
          <a:xfrm>
            <a:off x="3118128" y="1789921"/>
            <a:ext cx="8562468" cy="447640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247B972-1552-41E6-829E-FF03594E68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6723" y="3994655"/>
            <a:ext cx="458054" cy="40701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59C314F-CA19-41FF-BADE-AE844CD341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3476" y="2955474"/>
            <a:ext cx="350476" cy="3114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C7102CA-50E9-4778-BBB7-51EE709932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4971" y="1891552"/>
            <a:ext cx="4277962" cy="4580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283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235" y="703729"/>
            <a:ext cx="10972800" cy="1066800"/>
          </a:xfrm>
        </p:spPr>
        <p:txBody>
          <a:bodyPr>
            <a:normAutofit/>
          </a:bodyPr>
          <a:lstStyle/>
          <a:p>
            <a:r>
              <a:rPr lang="es-PR" dirty="0"/>
              <a:t>Cómo crear “</a:t>
            </a:r>
            <a:r>
              <a:rPr lang="es-PR" dirty="0" err="1"/>
              <a:t>check</a:t>
            </a:r>
            <a:r>
              <a:rPr lang="es-PR" dirty="0"/>
              <a:t> boxes”.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2C15CC9-EDF6-46A6-A665-108879B252F7}"/>
              </a:ext>
            </a:extLst>
          </p:cNvPr>
          <p:cNvSpPr txBox="1"/>
          <p:nvPr/>
        </p:nvSpPr>
        <p:spPr>
          <a:xfrm>
            <a:off x="301893" y="2498779"/>
            <a:ext cx="24592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R" dirty="0"/>
              <a:t>4.  Así lucirá el “</a:t>
            </a:r>
            <a:r>
              <a:rPr lang="es-PR" dirty="0" err="1"/>
              <a:t>check</a:t>
            </a:r>
            <a:r>
              <a:rPr lang="es-PR" dirty="0"/>
              <a:t>” Cruz seleccionado.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5D2FB10-1444-42B2-BCD8-9CB63089B0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" b="35590"/>
          <a:stretch/>
        </p:blipFill>
        <p:spPr>
          <a:xfrm>
            <a:off x="2761129" y="1770528"/>
            <a:ext cx="8761425" cy="338417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D3DA6EE-2315-455D-9484-CE3C1D2BBD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0674" y="4503618"/>
            <a:ext cx="457240" cy="408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926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235" y="703729"/>
            <a:ext cx="10972800" cy="1066800"/>
          </a:xfrm>
        </p:spPr>
        <p:txBody>
          <a:bodyPr>
            <a:normAutofit/>
          </a:bodyPr>
          <a:lstStyle/>
          <a:p>
            <a:r>
              <a:rPr lang="es-PR" dirty="0"/>
              <a:t>Cómo crear un menú desplegable “</a:t>
            </a:r>
            <a:r>
              <a:rPr lang="es-PR" dirty="0" err="1"/>
              <a:t>drop</a:t>
            </a:r>
            <a:r>
              <a:rPr lang="es-PR" dirty="0"/>
              <a:t> </a:t>
            </a:r>
            <a:r>
              <a:rPr lang="es-PR" dirty="0" err="1"/>
              <a:t>down</a:t>
            </a:r>
            <a:r>
              <a:rPr lang="es-PR" dirty="0"/>
              <a:t> </a:t>
            </a:r>
            <a:r>
              <a:rPr lang="es-PR" dirty="0" err="1"/>
              <a:t>list</a:t>
            </a:r>
            <a:r>
              <a:rPr lang="es-PR" dirty="0"/>
              <a:t>”.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2C15CC9-EDF6-46A6-A665-108879B252F7}"/>
              </a:ext>
            </a:extLst>
          </p:cNvPr>
          <p:cNvSpPr txBox="1"/>
          <p:nvPr/>
        </p:nvSpPr>
        <p:spPr>
          <a:xfrm>
            <a:off x="392994" y="2206216"/>
            <a:ext cx="24592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R" dirty="0"/>
              <a:t>1.  Seleccione la herramienta “</a:t>
            </a:r>
            <a:r>
              <a:rPr lang="es-PR" dirty="0" err="1"/>
              <a:t>dropdown</a:t>
            </a:r>
            <a:r>
              <a:rPr lang="es-PR" dirty="0"/>
              <a:t> </a:t>
            </a:r>
            <a:r>
              <a:rPr lang="es-PR" dirty="0" err="1"/>
              <a:t>list</a:t>
            </a:r>
            <a:r>
              <a:rPr lang="es-PR" dirty="0"/>
              <a:t>”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5B481C-74F2-4E01-A34B-7CA676E4DE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4964" y="1747395"/>
            <a:ext cx="9565417" cy="41892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D780C9B-C46D-466A-8C26-583CFB5111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490" r="30770" b="4562"/>
          <a:stretch/>
        </p:blipFill>
        <p:spPr>
          <a:xfrm>
            <a:off x="3729318" y="2317075"/>
            <a:ext cx="649342" cy="5725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3376A7D-F42E-427B-AB09-38B3E340E8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4276" y="1715175"/>
            <a:ext cx="445047" cy="45114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270CD7F-0AC5-47B6-AC70-63295FFE6226}"/>
              </a:ext>
            </a:extLst>
          </p:cNvPr>
          <p:cNvSpPr txBox="1"/>
          <p:nvPr/>
        </p:nvSpPr>
        <p:spPr>
          <a:xfrm>
            <a:off x="392994" y="3240321"/>
            <a:ext cx="24592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R" dirty="0"/>
              <a:t>2.  Recuerde que ésta es la caja que debe aparecer.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026804C-29E1-40F4-ADAB-91A5747108E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30" t="56210" r="72352" b="26405"/>
          <a:stretch/>
        </p:blipFill>
        <p:spPr>
          <a:xfrm>
            <a:off x="3021030" y="3105834"/>
            <a:ext cx="3245299" cy="119230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E6B776D-3347-442B-A9F7-090F4F0240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29318" y="2971965"/>
            <a:ext cx="2017058" cy="1192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295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235" y="703729"/>
            <a:ext cx="10972800" cy="1066800"/>
          </a:xfrm>
        </p:spPr>
        <p:txBody>
          <a:bodyPr>
            <a:normAutofit/>
          </a:bodyPr>
          <a:lstStyle/>
          <a:p>
            <a:r>
              <a:rPr lang="es-PR" dirty="0"/>
              <a:t>Cómo crear un menú desplegable “</a:t>
            </a:r>
            <a:r>
              <a:rPr lang="es-PR" dirty="0" err="1"/>
              <a:t>drop</a:t>
            </a:r>
            <a:r>
              <a:rPr lang="es-PR" dirty="0"/>
              <a:t> </a:t>
            </a:r>
            <a:r>
              <a:rPr lang="es-PR" dirty="0" err="1"/>
              <a:t>down</a:t>
            </a:r>
            <a:r>
              <a:rPr lang="es-PR" dirty="0"/>
              <a:t> </a:t>
            </a:r>
            <a:r>
              <a:rPr lang="es-PR" dirty="0" err="1"/>
              <a:t>list</a:t>
            </a:r>
            <a:r>
              <a:rPr lang="es-PR" dirty="0"/>
              <a:t>”.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2C15CC9-EDF6-46A6-A665-108879B252F7}"/>
              </a:ext>
            </a:extLst>
          </p:cNvPr>
          <p:cNvSpPr txBox="1"/>
          <p:nvPr/>
        </p:nvSpPr>
        <p:spPr>
          <a:xfrm>
            <a:off x="282945" y="3976012"/>
            <a:ext cx="25692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R" dirty="0"/>
              <a:t>3.  Presione doble clic en caja para configurarla.</a:t>
            </a:r>
          </a:p>
          <a:p>
            <a:r>
              <a:rPr lang="es-PR" dirty="0"/>
              <a:t>  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19E11BE-9F6E-4AA1-89F7-FEDB6329DA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535"/>
          <a:stretch/>
        </p:blipFill>
        <p:spPr>
          <a:xfrm>
            <a:off x="2852230" y="1559035"/>
            <a:ext cx="8021958" cy="419630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3022663-42CC-42F7-8482-E624DCB2771C}"/>
              </a:ext>
            </a:extLst>
          </p:cNvPr>
          <p:cNvSpPr txBox="1"/>
          <p:nvPr/>
        </p:nvSpPr>
        <p:spPr>
          <a:xfrm>
            <a:off x="5377370" y="4168633"/>
            <a:ext cx="24592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R" dirty="0"/>
              <a:t>4.  En la ventana “</a:t>
            </a:r>
            <a:r>
              <a:rPr lang="es-PR" dirty="0" err="1"/>
              <a:t>Dropdown</a:t>
            </a:r>
            <a:r>
              <a:rPr lang="es-PR" dirty="0"/>
              <a:t> </a:t>
            </a:r>
            <a:r>
              <a:rPr lang="es-PR" dirty="0" err="1"/>
              <a:t>Properties</a:t>
            </a:r>
            <a:r>
              <a:rPr lang="es-PR" dirty="0"/>
              <a:t>”, seleccione </a:t>
            </a:r>
            <a:r>
              <a:rPr lang="es-PR" dirty="0" err="1"/>
              <a:t>Options</a:t>
            </a:r>
            <a:r>
              <a:rPr lang="es-PR" dirty="0"/>
              <a:t>.</a:t>
            </a:r>
          </a:p>
          <a:p>
            <a:r>
              <a:rPr lang="es-PR" dirty="0"/>
              <a:t>  </a:t>
            </a:r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7A76C52-B1B9-4949-98D4-B6CF02DDEA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2690" y="3976012"/>
            <a:ext cx="1734792" cy="59598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B1DB8A4-ACEC-43D3-9211-40FCF50357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6776" y="2625835"/>
            <a:ext cx="286871" cy="26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978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235" y="703729"/>
            <a:ext cx="10972800" cy="1066800"/>
          </a:xfrm>
        </p:spPr>
        <p:txBody>
          <a:bodyPr>
            <a:normAutofit/>
          </a:bodyPr>
          <a:lstStyle/>
          <a:p>
            <a:r>
              <a:rPr lang="es-PR" dirty="0"/>
              <a:t>Cómo crear un menú desplegable “</a:t>
            </a:r>
            <a:r>
              <a:rPr lang="es-PR" dirty="0" err="1"/>
              <a:t>drop</a:t>
            </a:r>
            <a:r>
              <a:rPr lang="es-PR" dirty="0"/>
              <a:t> </a:t>
            </a:r>
            <a:r>
              <a:rPr lang="es-PR" dirty="0" err="1"/>
              <a:t>down</a:t>
            </a:r>
            <a:r>
              <a:rPr lang="es-PR" dirty="0"/>
              <a:t> </a:t>
            </a:r>
            <a:r>
              <a:rPr lang="es-PR" dirty="0" err="1"/>
              <a:t>list</a:t>
            </a:r>
            <a:r>
              <a:rPr lang="es-PR" dirty="0"/>
              <a:t>”.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2C15CC9-EDF6-46A6-A665-108879B252F7}"/>
              </a:ext>
            </a:extLst>
          </p:cNvPr>
          <p:cNvSpPr txBox="1"/>
          <p:nvPr/>
        </p:nvSpPr>
        <p:spPr>
          <a:xfrm>
            <a:off x="654423" y="2031449"/>
            <a:ext cx="24592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R" dirty="0"/>
              <a:t>5.  Escriba las opciones y presione </a:t>
            </a:r>
            <a:r>
              <a:rPr lang="es-PR" dirty="0" err="1"/>
              <a:t>Add</a:t>
            </a:r>
            <a:r>
              <a:rPr lang="es-PR" dirty="0"/>
              <a:t>.</a:t>
            </a:r>
          </a:p>
          <a:p>
            <a:r>
              <a:rPr lang="es-PR" dirty="0"/>
              <a:t>  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A7607A-60BC-44A3-B2FC-BC4076E18B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537173"/>
            <a:ext cx="4286250" cy="53208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AD11260-59F6-4601-845C-A1FF30B987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0292" y="2126223"/>
            <a:ext cx="2156626" cy="47771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E6F61DD-86E7-4A5B-BB56-A4684B445A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7437680" y="2135189"/>
            <a:ext cx="607530" cy="477716"/>
          </a:xfrm>
          <a:prstGeom prst="rect">
            <a:avLst/>
          </a:prstGeom>
        </p:spPr>
      </p:pic>
      <p:sp>
        <p:nvSpPr>
          <p:cNvPr id="7" name="Left Brace 6">
            <a:extLst>
              <a:ext uri="{FF2B5EF4-FFF2-40B4-BE49-F238E27FC236}">
                <a16:creationId xmlns:a16="http://schemas.microsoft.com/office/drawing/2014/main" id="{76B609A3-3A48-476D-856B-DA00905FC803}"/>
              </a:ext>
            </a:extLst>
          </p:cNvPr>
          <p:cNvSpPr/>
          <p:nvPr/>
        </p:nvSpPr>
        <p:spPr>
          <a:xfrm>
            <a:off x="4656550" y="2954778"/>
            <a:ext cx="573742" cy="1160021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2400D47-0498-4625-9F63-98BB4382B747}"/>
              </a:ext>
            </a:extLst>
          </p:cNvPr>
          <p:cNvSpPr txBox="1"/>
          <p:nvPr/>
        </p:nvSpPr>
        <p:spPr>
          <a:xfrm>
            <a:off x="779597" y="5934670"/>
            <a:ext cx="24592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R" dirty="0"/>
              <a:t>6. Seleccione “</a:t>
            </a:r>
            <a:r>
              <a:rPr lang="es-PR" dirty="0" err="1"/>
              <a:t>Close</a:t>
            </a:r>
            <a:r>
              <a:rPr lang="es-PR" dirty="0"/>
              <a:t>” para volver al PDF.</a:t>
            </a:r>
          </a:p>
          <a:p>
            <a:r>
              <a:rPr lang="es-PR" dirty="0"/>
              <a:t>  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7CB65AE-2858-45FA-A243-7A1A331B93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0" y="6320162"/>
            <a:ext cx="1156448" cy="475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648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235" y="703729"/>
            <a:ext cx="10972800" cy="1066800"/>
          </a:xfrm>
        </p:spPr>
        <p:txBody>
          <a:bodyPr>
            <a:normAutofit/>
          </a:bodyPr>
          <a:lstStyle/>
          <a:p>
            <a:r>
              <a:rPr lang="es-PR" dirty="0"/>
              <a:t>Cómo crear un menú desplegable “</a:t>
            </a:r>
            <a:r>
              <a:rPr lang="es-PR" dirty="0" err="1"/>
              <a:t>drop</a:t>
            </a:r>
            <a:r>
              <a:rPr lang="es-PR" dirty="0"/>
              <a:t> </a:t>
            </a:r>
            <a:r>
              <a:rPr lang="es-PR" dirty="0" err="1"/>
              <a:t>down</a:t>
            </a:r>
            <a:r>
              <a:rPr lang="es-PR" dirty="0"/>
              <a:t> </a:t>
            </a:r>
            <a:r>
              <a:rPr lang="es-PR" dirty="0" err="1"/>
              <a:t>list</a:t>
            </a:r>
            <a:r>
              <a:rPr lang="es-PR" dirty="0"/>
              <a:t>”.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2C15CC9-EDF6-46A6-A665-108879B252F7}"/>
              </a:ext>
            </a:extLst>
          </p:cNvPr>
          <p:cNvSpPr txBox="1"/>
          <p:nvPr/>
        </p:nvSpPr>
        <p:spPr>
          <a:xfrm>
            <a:off x="628427" y="3191235"/>
            <a:ext cx="24592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R" dirty="0"/>
              <a:t>Así lucirán las opciones creadas</a:t>
            </a:r>
          </a:p>
          <a:p>
            <a:r>
              <a:rPr lang="es-PR" dirty="0"/>
              <a:t>  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C487FC-433E-4689-978A-AB1D6EBA28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798"/>
          <a:stretch/>
        </p:blipFill>
        <p:spPr>
          <a:xfrm>
            <a:off x="3505472" y="2055977"/>
            <a:ext cx="7817224" cy="409829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86A90A6-5088-4111-8084-5C1A8C5C9E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1090" y="3191235"/>
            <a:ext cx="4239492" cy="2058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486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289F9-B515-4CA2-9F92-3F356454A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R" dirty="0"/>
              <a:t>Aclaración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B0FC5D-45D5-47A6-89A1-A7A0F6AD83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PR" dirty="0"/>
              <a:t>Adobe Acrobat Reader (gratuito)</a:t>
            </a:r>
          </a:p>
          <a:p>
            <a:pPr lvl="1"/>
            <a:r>
              <a:rPr lang="es-PR" dirty="0"/>
              <a:t>Sólo sirve para leer PDF</a:t>
            </a:r>
          </a:p>
          <a:p>
            <a:pPr marL="411480" lvl="1" indent="0">
              <a:buNone/>
            </a:pPr>
            <a:endParaRPr lang="es-PR" dirty="0"/>
          </a:p>
          <a:p>
            <a:pPr marL="411480" lvl="1" indent="0">
              <a:buNone/>
            </a:pPr>
            <a:endParaRPr lang="es-PR" dirty="0"/>
          </a:p>
          <a:p>
            <a:pPr marL="411480" lvl="1" indent="0">
              <a:buNone/>
            </a:pPr>
            <a:endParaRPr lang="es-PR" dirty="0"/>
          </a:p>
          <a:p>
            <a:r>
              <a:rPr lang="es-PR" dirty="0"/>
              <a:t>Adobe Acrobat 2020</a:t>
            </a:r>
          </a:p>
          <a:p>
            <a:pPr lvl="1"/>
            <a:r>
              <a:rPr lang="es-PR" dirty="0"/>
              <a:t>Sirve para leer y editar PDF</a:t>
            </a:r>
          </a:p>
          <a:p>
            <a:pPr lvl="1"/>
            <a:endParaRPr lang="es-P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D4B29C-EE7F-439C-9217-5B8B158D1B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8827" y="1285875"/>
            <a:ext cx="3724275" cy="2143125"/>
          </a:xfrm>
          <a:prstGeom prst="rect">
            <a:avLst/>
          </a:prstGeom>
        </p:spPr>
      </p:pic>
      <p:pic>
        <p:nvPicPr>
          <p:cNvPr id="1030" name="Picture 6" descr="New features summary | Acrobat Pro 2020, Acrobat Standard 2020 » BMG Data  Store">
            <a:extLst>
              <a:ext uri="{FF2B5EF4-FFF2-40B4-BE49-F238E27FC236}">
                <a16:creationId xmlns:a16="http://schemas.microsoft.com/office/drawing/2014/main" id="{6484F567-FBA1-4185-AA3A-2605DD2E60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108658"/>
            <a:ext cx="3966882" cy="1983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7511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235" y="703729"/>
            <a:ext cx="10972800" cy="1066800"/>
          </a:xfrm>
        </p:spPr>
        <p:txBody>
          <a:bodyPr>
            <a:normAutofit/>
          </a:bodyPr>
          <a:lstStyle/>
          <a:p>
            <a:r>
              <a:rPr lang="es-PR" dirty="0"/>
              <a:t>Cómo crear la firma en un formulario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2C15CC9-EDF6-46A6-A665-108879B252F7}"/>
              </a:ext>
            </a:extLst>
          </p:cNvPr>
          <p:cNvSpPr txBox="1"/>
          <p:nvPr/>
        </p:nvSpPr>
        <p:spPr>
          <a:xfrm>
            <a:off x="448235" y="2397108"/>
            <a:ext cx="24592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R" dirty="0"/>
              <a:t>1.  Seleccione la herramienta “</a:t>
            </a:r>
            <a:r>
              <a:rPr lang="es-PR" dirty="0" err="1"/>
              <a:t>Add</a:t>
            </a:r>
            <a:r>
              <a:rPr lang="es-PR" dirty="0"/>
              <a:t> a digital </a:t>
            </a:r>
            <a:r>
              <a:rPr lang="es-PR" dirty="0" err="1"/>
              <a:t>signature</a:t>
            </a:r>
            <a:r>
              <a:rPr lang="es-PR" dirty="0"/>
              <a:t>” y arrástrela.</a:t>
            </a:r>
          </a:p>
          <a:p>
            <a:r>
              <a:rPr lang="es-PR" dirty="0"/>
              <a:t>  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D7F9719-750F-4759-84ED-6A8BB52CCF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5911" y="1865825"/>
            <a:ext cx="9054428" cy="4389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78A9D6-AE1B-43C4-82DE-6811D9BBF6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5900" y="1859327"/>
            <a:ext cx="487026" cy="4389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62C5D4A-CBD9-42B2-AAA0-F1D9E33980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1014" r="15451"/>
          <a:stretch/>
        </p:blipFill>
        <p:spPr>
          <a:xfrm>
            <a:off x="2453300" y="2780761"/>
            <a:ext cx="320040" cy="4389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D355420-28C4-4BE3-8D67-06409635D845}"/>
              </a:ext>
            </a:extLst>
          </p:cNvPr>
          <p:cNvSpPr txBox="1"/>
          <p:nvPr/>
        </p:nvSpPr>
        <p:spPr>
          <a:xfrm>
            <a:off x="448235" y="3751540"/>
            <a:ext cx="24592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R" dirty="0"/>
              <a:t>2.  Aparecerá una caja como ésta:</a:t>
            </a:r>
          </a:p>
          <a:p>
            <a:r>
              <a:rPr lang="es-PR" dirty="0"/>
              <a:t>  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60AEF4-D9C7-472F-B8EB-D7FE404D9BD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243" t="65042" r="67735" b="8460"/>
          <a:stretch/>
        </p:blipFill>
        <p:spPr>
          <a:xfrm>
            <a:off x="2907471" y="4772002"/>
            <a:ext cx="2087880" cy="12573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230E37D-4FCB-4CCA-974E-F30A4E92FB38}"/>
              </a:ext>
            </a:extLst>
          </p:cNvPr>
          <p:cNvSpPr txBox="1"/>
          <p:nvPr/>
        </p:nvSpPr>
        <p:spPr>
          <a:xfrm>
            <a:off x="387275" y="4767203"/>
            <a:ext cx="24592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R" dirty="0"/>
              <a:t>3.  Aparecerá una caja como ésta:</a:t>
            </a:r>
          </a:p>
          <a:p>
            <a:r>
              <a:rPr lang="es-PR" dirty="0"/>
              <a:t>  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5338167-93FB-44A0-AC28-86AE95AA5E7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70" t="54804" r="66544" b="32818"/>
          <a:stretch/>
        </p:blipFill>
        <p:spPr>
          <a:xfrm>
            <a:off x="2907471" y="3686295"/>
            <a:ext cx="3090351" cy="719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472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235" y="703729"/>
            <a:ext cx="10972800" cy="1066800"/>
          </a:xfrm>
        </p:spPr>
        <p:txBody>
          <a:bodyPr>
            <a:normAutofit/>
          </a:bodyPr>
          <a:lstStyle/>
          <a:p>
            <a:r>
              <a:rPr lang="es-PR" dirty="0"/>
              <a:t>Cómo crear la firma en un formulario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2C15CC9-EDF6-46A6-A665-108879B252F7}"/>
              </a:ext>
            </a:extLst>
          </p:cNvPr>
          <p:cNvSpPr txBox="1"/>
          <p:nvPr/>
        </p:nvSpPr>
        <p:spPr>
          <a:xfrm>
            <a:off x="448235" y="2397108"/>
            <a:ext cx="24592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R" dirty="0"/>
              <a:t>4.  Presione “</a:t>
            </a:r>
            <a:r>
              <a:rPr lang="es-PR" dirty="0" err="1"/>
              <a:t>Preview</a:t>
            </a:r>
            <a:r>
              <a:rPr lang="es-PR" dirty="0"/>
              <a:t>” para poder firmarlo. </a:t>
            </a:r>
          </a:p>
          <a:p>
            <a:r>
              <a:rPr lang="es-PR" dirty="0"/>
              <a:t>  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D355420-28C4-4BE3-8D67-06409635D845}"/>
              </a:ext>
            </a:extLst>
          </p:cNvPr>
          <p:cNvSpPr txBox="1"/>
          <p:nvPr/>
        </p:nvSpPr>
        <p:spPr>
          <a:xfrm>
            <a:off x="448235" y="3412771"/>
            <a:ext cx="24592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R" dirty="0"/>
              <a:t>5.  Aparecerá una caja como ésta:</a:t>
            </a:r>
          </a:p>
          <a:p>
            <a:r>
              <a:rPr lang="es-PR" dirty="0"/>
              <a:t>  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230E37D-4FCB-4CCA-974E-F30A4E92FB38}"/>
              </a:ext>
            </a:extLst>
          </p:cNvPr>
          <p:cNvSpPr txBox="1"/>
          <p:nvPr/>
        </p:nvSpPr>
        <p:spPr>
          <a:xfrm>
            <a:off x="448235" y="4492883"/>
            <a:ext cx="24592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R" dirty="0"/>
              <a:t>6.  Puede firmar con un ID digital como éste.  Presione continuar.</a:t>
            </a:r>
          </a:p>
          <a:p>
            <a:r>
              <a:rPr lang="es-PR" dirty="0"/>
              <a:t>  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F8E5E17-9623-49BF-9663-78277593D4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059" t="60820" r="62326" b="19119"/>
          <a:stretch/>
        </p:blipFill>
        <p:spPr>
          <a:xfrm>
            <a:off x="2773679" y="3124521"/>
            <a:ext cx="2857501" cy="121158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9E15E9B-0296-4D37-AA73-758858622EB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358" t="20493" r="27522" b="21316"/>
          <a:stretch/>
        </p:blipFill>
        <p:spPr>
          <a:xfrm>
            <a:off x="2773679" y="4280207"/>
            <a:ext cx="2857501" cy="207297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15E5453-214E-418D-AB30-3D1F0137C2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5880" y="6038338"/>
            <a:ext cx="436729" cy="179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152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235" y="703729"/>
            <a:ext cx="10972800" cy="1066800"/>
          </a:xfrm>
        </p:spPr>
        <p:txBody>
          <a:bodyPr>
            <a:normAutofit/>
          </a:bodyPr>
          <a:lstStyle/>
          <a:p>
            <a:r>
              <a:rPr lang="es-PR" dirty="0"/>
              <a:t>Cómo crear la firma en un formulario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2C15CC9-EDF6-46A6-A665-108879B252F7}"/>
              </a:ext>
            </a:extLst>
          </p:cNvPr>
          <p:cNvSpPr txBox="1"/>
          <p:nvPr/>
        </p:nvSpPr>
        <p:spPr>
          <a:xfrm>
            <a:off x="474905" y="2458896"/>
            <a:ext cx="24592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R" dirty="0"/>
              <a:t>7. Seleccione </a:t>
            </a:r>
            <a:r>
              <a:rPr lang="es-PR" dirty="0" err="1"/>
              <a:t>Sign</a:t>
            </a:r>
            <a:r>
              <a:rPr lang="es-PR" dirty="0"/>
              <a:t>.</a:t>
            </a:r>
          </a:p>
          <a:p>
            <a:r>
              <a:rPr lang="es-PR" dirty="0"/>
              <a:t>  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898A24-CBB4-43EC-A222-3CFC46D0DD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7471" y="2467698"/>
            <a:ext cx="3554207" cy="26009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0BC3048-E5A8-450C-8B88-F02903CE90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4635" y="4785286"/>
            <a:ext cx="521497" cy="338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14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C43BF7-A054-4547-9278-D76DA7FA8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6742" y="1331536"/>
            <a:ext cx="7016685" cy="1066800"/>
          </a:xfrm>
        </p:spPr>
        <p:txBody>
          <a:bodyPr/>
          <a:lstStyle/>
          <a:p>
            <a:r>
              <a:rPr lang="es-PR" dirty="0"/>
              <a:t>¡Muchas gracias por su atención!</a:t>
            </a:r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409C12B-C1C7-4F20-94EE-0D95D73ABF4F}"/>
              </a:ext>
            </a:extLst>
          </p:cNvPr>
          <p:cNvSpPr txBox="1">
            <a:spLocks/>
          </p:cNvSpPr>
          <p:nvPr/>
        </p:nvSpPr>
        <p:spPr>
          <a:xfrm>
            <a:off x="2845324" y="3171335"/>
            <a:ext cx="5987591" cy="1066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R" dirty="0"/>
              <a:t>maribel.martinez@upr.edu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985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R" dirty="0"/>
              <a:t>Pasos para crear un formulario rellenable: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249424"/>
            <a:ext cx="11196918" cy="4325112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 err="1"/>
              <a:t>Localice</a:t>
            </a:r>
            <a:endParaRPr lang="en-US" dirty="0"/>
          </a:p>
          <a:p>
            <a:endParaRPr lang="es-PR" dirty="0"/>
          </a:p>
          <a:p>
            <a:pPr marL="109728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BC1774-DF87-4391-8E59-CB79AF0C6EA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87059" b="96863"/>
          <a:stretch/>
        </p:blipFill>
        <p:spPr>
          <a:xfrm>
            <a:off x="2904563" y="2209800"/>
            <a:ext cx="5988425" cy="816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896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26E077-4003-49AC-933A-483C1C9FA0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883" y="743354"/>
            <a:ext cx="10972800" cy="4325112"/>
          </a:xfrm>
        </p:spPr>
        <p:txBody>
          <a:bodyPr/>
          <a:lstStyle/>
          <a:p>
            <a:r>
              <a:rPr lang="es-PR" dirty="0"/>
              <a:t>Localice el formulario convertido a PDF y arrástrelo a Recientes.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0E3F9A-D861-4E15-9188-34F03B1EE8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961"/>
          <a:stretch/>
        </p:blipFill>
        <p:spPr>
          <a:xfrm>
            <a:off x="1296271" y="1521440"/>
            <a:ext cx="9918576" cy="480764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015892F-B1E8-40D5-8BB2-7FA59FEBB9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0170" y="3001536"/>
            <a:ext cx="2141923" cy="62184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19D726E-402D-42AC-9DBE-D1A37DE36D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8547" y="3001536"/>
            <a:ext cx="1486405" cy="431947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1FB7BC3-326F-4F97-9A7B-0B70B05A41E7}"/>
              </a:ext>
            </a:extLst>
          </p:cNvPr>
          <p:cNvCxnSpPr>
            <a:cxnSpLocks/>
          </p:cNvCxnSpPr>
          <p:nvPr/>
        </p:nvCxnSpPr>
        <p:spPr>
          <a:xfrm>
            <a:off x="3625992" y="3217509"/>
            <a:ext cx="1421137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5889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FCC5AFE-6A50-48F0-B2D1-B4FCB81CD5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775444"/>
            <a:ext cx="10972800" cy="4325112"/>
          </a:xfrm>
        </p:spPr>
        <p:txBody>
          <a:bodyPr/>
          <a:lstStyle/>
          <a:p>
            <a:r>
              <a:rPr lang="es-PR" dirty="0"/>
              <a:t> Así lucirá el PDF 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6666083-389E-49DD-AB6C-7C0C00BF132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176" t="2092" r="4118" b="6536"/>
          <a:stretch/>
        </p:blipFill>
        <p:spPr>
          <a:xfrm>
            <a:off x="1367715" y="1299882"/>
            <a:ext cx="8923767" cy="5414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860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053353"/>
            <a:ext cx="10703859" cy="327212"/>
          </a:xfrm>
        </p:spPr>
        <p:txBody>
          <a:bodyPr>
            <a:noAutofit/>
          </a:bodyPr>
          <a:lstStyle/>
          <a:p>
            <a:r>
              <a:rPr lang="en-US" sz="2800" dirty="0"/>
              <a:t>  </a:t>
            </a:r>
            <a:r>
              <a:rPr lang="en-US" sz="2800" dirty="0" err="1"/>
              <a:t>Localice</a:t>
            </a:r>
            <a:r>
              <a:rPr lang="en-US" sz="2800" dirty="0"/>
              <a:t> las </a:t>
            </a:r>
            <a:r>
              <a:rPr lang="en-US" sz="2800" dirty="0" err="1"/>
              <a:t>opciones</a:t>
            </a:r>
            <a:r>
              <a:rPr lang="en-US" sz="2800" dirty="0"/>
              <a:t> “Tools” y “Prepare Form”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C9A0B1D-08BD-4E25-A07F-2D639F049B0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800"/>
          <a:stretch/>
        </p:blipFill>
        <p:spPr>
          <a:xfrm>
            <a:off x="1147483" y="1559859"/>
            <a:ext cx="9161930" cy="519766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4E15655-BEBF-4F0C-8677-711C8F2F0C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9529" y="1779111"/>
            <a:ext cx="827894" cy="40991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5CF0EE7-7F36-4B93-B76D-6804AF2857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5670" y="5226422"/>
            <a:ext cx="1756248" cy="869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88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6B777ED-8C74-4B9F-B9A9-E89F8CD35C6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648"/>
          <a:stretch/>
        </p:blipFill>
        <p:spPr>
          <a:xfrm>
            <a:off x="1253381" y="1617746"/>
            <a:ext cx="9584948" cy="47920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053353"/>
            <a:ext cx="10703859" cy="327212"/>
          </a:xfrm>
        </p:spPr>
        <p:txBody>
          <a:bodyPr>
            <a:noAutofit/>
          </a:bodyPr>
          <a:lstStyle/>
          <a:p>
            <a:r>
              <a:rPr lang="en-US" sz="2800" dirty="0" err="1"/>
              <a:t>Sugerencia</a:t>
            </a:r>
            <a:r>
              <a:rPr lang="en-US" sz="2800" dirty="0"/>
              <a:t>: </a:t>
            </a:r>
            <a:r>
              <a:rPr lang="en-US" sz="2800" dirty="0" err="1"/>
              <a:t>arrastre</a:t>
            </a:r>
            <a:r>
              <a:rPr lang="en-US" sz="2800" dirty="0"/>
              <a:t> “Prepare Form” a los </a:t>
            </a:r>
            <a:r>
              <a:rPr lang="en-US" sz="2800" dirty="0" err="1"/>
              <a:t>accesos</a:t>
            </a:r>
            <a:r>
              <a:rPr lang="en-US" sz="2800" dirty="0"/>
              <a:t> </a:t>
            </a:r>
            <a:r>
              <a:rPr lang="en-US" sz="2800" dirty="0" err="1"/>
              <a:t>directos</a:t>
            </a:r>
            <a:r>
              <a:rPr lang="en-US" sz="2800" dirty="0"/>
              <a:t> y </a:t>
            </a:r>
            <a:r>
              <a:rPr lang="en-US" sz="2800" dirty="0" err="1"/>
              <a:t>presiónelo</a:t>
            </a:r>
            <a:r>
              <a:rPr lang="en-US" sz="2800" dirty="0"/>
              <a:t>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4E15655-BEBF-4F0C-8677-711C8F2F0C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0536" y="4999435"/>
            <a:ext cx="1626252" cy="8052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5CF0EE7-7F36-4B93-B76D-6804AF2857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95011" y="2653553"/>
            <a:ext cx="1183341" cy="39444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DCBDA4A-537C-4144-BB56-8EA46A4A8C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3319668">
            <a:off x="8407387" y="1932246"/>
            <a:ext cx="1670449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011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89747"/>
            <a:ext cx="10703859" cy="327212"/>
          </a:xfrm>
        </p:spPr>
        <p:txBody>
          <a:bodyPr>
            <a:noAutofit/>
          </a:bodyPr>
          <a:lstStyle/>
          <a:p>
            <a:r>
              <a:rPr lang="es-PR" sz="2800" dirty="0"/>
              <a:t>El programa detecta los campos del formulario automáticamente. </a:t>
            </a:r>
            <a:endParaRPr lang="en-US" sz="2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4E15655-BEBF-4F0C-8677-711C8F2F0C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0536" y="4999435"/>
            <a:ext cx="1626252" cy="8052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5CF0EE7-7F36-4B93-B76D-6804AF2857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5011" y="2653553"/>
            <a:ext cx="1183341" cy="39444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DCBDA4A-537C-4144-BB56-8EA46A4A8C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319668">
            <a:off x="8407387" y="1932246"/>
            <a:ext cx="1670449" cy="4938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4A6D78E-F2F4-44DD-9C6F-2830F95CBE2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5634"/>
          <a:stretch/>
        </p:blipFill>
        <p:spPr>
          <a:xfrm>
            <a:off x="673009" y="1430466"/>
            <a:ext cx="10183906" cy="540571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4352EF6-96A5-4DBB-A6D2-C4598A7426E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58366" y="5428970"/>
            <a:ext cx="2373904" cy="107856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58E566B-7041-4B56-B0F7-C5F7A6852200}"/>
              </a:ext>
            </a:extLst>
          </p:cNvPr>
          <p:cNvSpPr txBox="1"/>
          <p:nvPr/>
        </p:nvSpPr>
        <p:spPr>
          <a:xfrm>
            <a:off x="947777" y="5116582"/>
            <a:ext cx="28710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R" dirty="0"/>
              <a:t>Es importante que la opción detección automática de campos esté activada.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4D030AE-0B57-4A85-BD24-DA2982B186F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8764780">
            <a:off x="3257812" y="4957095"/>
            <a:ext cx="1439675" cy="1754605"/>
          </a:xfrm>
          <a:prstGeom prst="rect">
            <a:avLst/>
          </a:prstGeom>
        </p:spPr>
      </p:pic>
      <p:sp>
        <p:nvSpPr>
          <p:cNvPr id="13" name="Left Brace 12">
            <a:extLst>
              <a:ext uri="{FF2B5EF4-FFF2-40B4-BE49-F238E27FC236}">
                <a16:creationId xmlns:a16="http://schemas.microsoft.com/office/drawing/2014/main" id="{29FF5150-8F0E-43C5-BD75-264C63B1A3BD}"/>
              </a:ext>
            </a:extLst>
          </p:cNvPr>
          <p:cNvSpPr/>
          <p:nvPr/>
        </p:nvSpPr>
        <p:spPr>
          <a:xfrm>
            <a:off x="3881718" y="3550024"/>
            <a:ext cx="573741" cy="1384881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D994187-F6C3-4E8A-B419-8F02D7FBBE3C}"/>
              </a:ext>
            </a:extLst>
          </p:cNvPr>
          <p:cNvSpPr/>
          <p:nvPr/>
        </p:nvSpPr>
        <p:spPr>
          <a:xfrm>
            <a:off x="6096000" y="5804647"/>
            <a:ext cx="385482" cy="30031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9F7F0C6-F9F4-4BE4-A46F-F03584CF72D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0118331">
            <a:off x="5936684" y="4876755"/>
            <a:ext cx="2622533" cy="200429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F7E604D-26F5-4CBB-8C85-F705620411CD}"/>
              </a:ext>
            </a:extLst>
          </p:cNvPr>
          <p:cNvSpPr txBox="1"/>
          <p:nvPr/>
        </p:nvSpPr>
        <p:spPr>
          <a:xfrm>
            <a:off x="8147878" y="5250090"/>
            <a:ext cx="2373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0AD0974-06BE-42C9-AD26-105CBA5A97DA}"/>
              </a:ext>
            </a:extLst>
          </p:cNvPr>
          <p:cNvSpPr txBox="1"/>
          <p:nvPr/>
        </p:nvSpPr>
        <p:spPr>
          <a:xfrm>
            <a:off x="8494163" y="5421703"/>
            <a:ext cx="2027619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1625FC8-B79F-483C-A16C-0158AB9E5E8B}"/>
              </a:ext>
            </a:extLst>
          </p:cNvPr>
          <p:cNvSpPr txBox="1"/>
          <p:nvPr/>
        </p:nvSpPr>
        <p:spPr>
          <a:xfrm>
            <a:off x="8422576" y="5500131"/>
            <a:ext cx="19448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R" dirty="0"/>
              <a:t>Si no lo está, presione “</a:t>
            </a:r>
            <a:r>
              <a:rPr lang="es-PR" dirty="0" err="1"/>
              <a:t>change</a:t>
            </a:r>
            <a:r>
              <a:rPr lang="es-PR" dirty="0"/>
              <a:t>” para cambiarla.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687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aining presentation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raining presentation.potx" id="{7B9FCAFE-DDE5-4198-9987-54DFCAD80598}" vid="{6015A8B0-C387-4E39-945C-0F39E3EB10B6}"/>
    </a:ext>
  </a:extLst>
</a:theme>
</file>

<file path=ppt/theme/theme2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Training presentation</Template>
  <TotalTime>3033</TotalTime>
  <Words>1304</Words>
  <Application>Microsoft Office PowerPoint</Application>
  <PresentationFormat>Widescreen</PresentationFormat>
  <Paragraphs>164</Paragraphs>
  <Slides>33</Slides>
  <Notes>13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Arial</vt:lpstr>
      <vt:lpstr>Calibri</vt:lpstr>
      <vt:lpstr>Georgia</vt:lpstr>
      <vt:lpstr>Wingdings 2</vt:lpstr>
      <vt:lpstr>Training presentation</vt:lpstr>
      <vt:lpstr>Cómo convertir un PDF en un formulario rellenable con Adobe Acrobat</vt:lpstr>
      <vt:lpstr>Objetivos</vt:lpstr>
      <vt:lpstr>Aclaración</vt:lpstr>
      <vt:lpstr>Pasos para crear un formulario rellenable:</vt:lpstr>
      <vt:lpstr>PowerPoint Presentation</vt:lpstr>
      <vt:lpstr>PowerPoint Presentation</vt:lpstr>
      <vt:lpstr>  Localice las opciones “Tools” y “Prepare Form”</vt:lpstr>
      <vt:lpstr>Sugerencia: arrastre “Prepare Form” a los accesos directos y presiónelo:</vt:lpstr>
      <vt:lpstr>El programa detecta los campos del formulario automáticamente. </vt:lpstr>
      <vt:lpstr>El programa detecta los campos del formulario automáticamente. </vt:lpstr>
      <vt:lpstr>Selecione detectar campos de formulario automáticamente.</vt:lpstr>
      <vt:lpstr>El programa detecta los campos del formulario automáticamente. </vt:lpstr>
      <vt:lpstr>Automáticamente Adobe crea unos campos rellenables del formulario.</vt:lpstr>
      <vt:lpstr>Automáticamente Adobe crea unos campos rellenables del formulario.</vt:lpstr>
      <vt:lpstr>Verá el formulario como si fuera a rellenarlo.</vt:lpstr>
      <vt:lpstr>¡Ahora vamos a aprender cómo se crean los campos!</vt:lpstr>
      <vt:lpstr>Pasos para crear el campo de texto:</vt:lpstr>
      <vt:lpstr>PowerPoint Presentation</vt:lpstr>
      <vt:lpstr>¡Vamos a comenzar a rellenar!</vt:lpstr>
      <vt:lpstr>Cómo cambiar el tamaño y los tipos de letra de los campos de texto:</vt:lpstr>
      <vt:lpstr>Cómo cambiar el tamaño y los tipos de letra de los campos de texto:</vt:lpstr>
      <vt:lpstr>Cómo cambiar el tamaño y los tipos de letra de los campos de texto:</vt:lpstr>
      <vt:lpstr>Cómo crear “check boxes”.</vt:lpstr>
      <vt:lpstr>Cómo crear “check boxes”.</vt:lpstr>
      <vt:lpstr>Cómo crear “check boxes”.</vt:lpstr>
      <vt:lpstr>Cómo crear un menú desplegable “drop down list”.</vt:lpstr>
      <vt:lpstr>Cómo crear un menú desplegable “drop down list”.</vt:lpstr>
      <vt:lpstr>Cómo crear un menú desplegable “drop down list”.</vt:lpstr>
      <vt:lpstr>Cómo crear un menú desplegable “drop down list”.</vt:lpstr>
      <vt:lpstr>Cómo crear la firma en un formulario</vt:lpstr>
      <vt:lpstr>Cómo crear la firma en un formulario</vt:lpstr>
      <vt:lpstr>Cómo crear la firma en un formulario</vt:lpstr>
      <vt:lpstr>¡Muchas gracias por su atención!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Cómo convertir un PDF en uno rellenable</dc:title>
  <dc:creator>Maribel Martínez Isona</dc:creator>
  <cp:lastModifiedBy>Carlos Miguel Rivera Martinez</cp:lastModifiedBy>
  <cp:revision>74</cp:revision>
  <dcterms:created xsi:type="dcterms:W3CDTF">2022-03-08T14:44:03Z</dcterms:created>
  <dcterms:modified xsi:type="dcterms:W3CDTF">2022-03-15T03:54:27Z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