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embeddedFontLst>
    <p:embeddedFont>
      <p:font typeface="Lato Light"/>
      <p:regular r:id="rId29"/>
      <p:bold r:id="rId30"/>
      <p:italic r:id="rId31"/>
      <p:boldItalic r:id="rId32"/>
    </p:embeddedFont>
    <p:embeddedFont>
      <p:font typeface="Poppins"/>
      <p:regular r:id="rId33"/>
      <p:bold r:id="rId34"/>
      <p:italic r:id="rId35"/>
      <p:boldItalic r:id="rId36"/>
    </p:embeddedFont>
    <p:embeddedFont>
      <p:font typeface="Roboto Slab"/>
      <p:regular r:id="rId37"/>
      <p:bold r:id="rId38"/>
    </p:embeddedFont>
    <p:embeddedFont>
      <p:font typeface="Roboto Slab Light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rylis M Bracero Garcia" initials="" lastIdx="1" clrIdx="0"/>
  <p:cmAuthor id="1" name="Coralis I Aguayo Fernande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 snapToObjects="1">
      <p:cViewPr varScale="1">
        <p:scale>
          <a:sx n="140" d="100"/>
          <a:sy n="140" d="100"/>
        </p:scale>
        <p:origin x="84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1787fce5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41787fce5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1787fce5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41787fce5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1787fce5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1787fce5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1787fce5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1787fce5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41787fce5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41787fce5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1787fce5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1787fce5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1787fce5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1787fce5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40f6b792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40f6b7927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41787fce5d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41787fce5d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1787fce5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1787fce5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1787fce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1787fce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41787fce5d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41787fce5d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40f6b792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40f6b792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41787fce5d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41787fce5d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f2bfd9cb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f2bfd9cb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40f6b7927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40f6b7927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41787fce5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41787fce5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41787fce5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41787fce5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1787fce5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1787fce5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1787fce5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1787fce5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1787fce5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1787fce5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1787fce5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1787fce5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1787fce5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1787fce5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0eb0531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40eb0531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8" name="Google Shape;38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conqr.com/es/examtime/blog/tomar-apuntes-tecnica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noticias.universia.edu.pe/educacion/noticia/2016/05/11/1139308/5-errores-comunes-estudiar-exame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ctrTitle"/>
          </p:nvPr>
        </p:nvSpPr>
        <p:spPr>
          <a:xfrm>
            <a:off x="2044650" y="1263500"/>
            <a:ext cx="5054700" cy="24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>
                <a:solidFill>
                  <a:schemeClr val="lt1"/>
                </a:solidFill>
                <a:latin typeface="Britannic Bold" panose="020B0903060703020204" pitchFamily="34" charset="77"/>
              </a:rPr>
              <a:t>Cómo</a:t>
            </a:r>
            <a:r>
              <a:rPr lang="en" sz="3000" dirty="0">
                <a:solidFill>
                  <a:schemeClr val="lt1"/>
                </a:solidFill>
                <a:latin typeface="Britannic Bold" panose="020B0903060703020204" pitchFamily="34" charset="77"/>
              </a:rPr>
              <a:t> </a:t>
            </a:r>
            <a:r>
              <a:rPr lang="en" sz="3000" dirty="0" err="1">
                <a:latin typeface="Britannic Bold" panose="020B0903060703020204" pitchFamily="34" charset="77"/>
              </a:rPr>
              <a:t>estudiar</a:t>
            </a:r>
            <a:r>
              <a:rPr lang="en" sz="3000" dirty="0">
                <a:latin typeface="Britannic Bold" panose="020B0903060703020204" pitchFamily="34" charset="77"/>
              </a:rPr>
              <a:t> </a:t>
            </a:r>
            <a:r>
              <a:rPr lang="en" sz="3000" dirty="0" err="1">
                <a:latin typeface="Britannic Bold" panose="020B0903060703020204" pitchFamily="34" charset="77"/>
              </a:rPr>
              <a:t>efectivamente</a:t>
            </a:r>
            <a:r>
              <a:rPr lang="en" sz="3000" dirty="0">
                <a:latin typeface="Britannic Bold" panose="020B0903060703020204" pitchFamily="34" charset="77"/>
              </a:rPr>
              <a:t> y </a:t>
            </a:r>
            <a:r>
              <a:rPr lang="en" sz="3000" dirty="0" err="1">
                <a:latin typeface="Britannic Bold" panose="020B0903060703020204" pitchFamily="34" charset="77"/>
              </a:rPr>
              <a:t>tomar</a:t>
            </a:r>
            <a:r>
              <a:rPr lang="en" sz="3000" dirty="0">
                <a:latin typeface="Britannic Bold" panose="020B0903060703020204" pitchFamily="34" charset="77"/>
              </a:rPr>
              <a:t> </a:t>
            </a:r>
            <a:r>
              <a:rPr lang="en" sz="3000" dirty="0" err="1">
                <a:latin typeface="Britannic Bold" panose="020B0903060703020204" pitchFamily="34" charset="77"/>
              </a:rPr>
              <a:t>apuntes</a:t>
            </a:r>
            <a:r>
              <a:rPr lang="en" sz="3000" dirty="0">
                <a:latin typeface="Britannic Bold" panose="020B0903060703020204" pitchFamily="34" charset="77"/>
              </a:rPr>
              <a:t> </a:t>
            </a:r>
            <a:r>
              <a:rPr lang="en" sz="3000" dirty="0" err="1">
                <a:latin typeface="Britannic Bold" panose="020B0903060703020204" pitchFamily="34" charset="77"/>
              </a:rPr>
              <a:t>exitosos</a:t>
            </a:r>
            <a:endParaRPr sz="3000" dirty="0">
              <a:latin typeface="Britannic Bold" panose="020B0903060703020204" pitchFamily="34" charset="77"/>
            </a:endParaRPr>
          </a:p>
        </p:txBody>
      </p:sp>
      <p:grpSp>
        <p:nvGrpSpPr>
          <p:cNvPr id="394" name="Google Shape;394;p16"/>
          <p:cNvGrpSpPr/>
          <p:nvPr/>
        </p:nvGrpSpPr>
        <p:grpSpPr>
          <a:xfrm>
            <a:off x="5864791" y="2933100"/>
            <a:ext cx="832106" cy="832102"/>
            <a:chOff x="1923675" y="1633650"/>
            <a:chExt cx="436000" cy="435975"/>
          </a:xfrm>
        </p:grpSpPr>
        <p:sp>
          <p:nvSpPr>
            <p:cNvPr id="395" name="Google Shape;395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1" name="Google Shape;4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75" y="2532850"/>
            <a:ext cx="1716673" cy="20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6"/>
          <p:cNvSpPr txBox="1"/>
          <p:nvPr/>
        </p:nvSpPr>
        <p:spPr>
          <a:xfrm>
            <a:off x="1684350" y="3324525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Coralis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I. Aguayo Fernández</a:t>
            </a:r>
            <a:endParaRPr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Yarylis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M. Bracero García</a:t>
            </a:r>
            <a:endParaRPr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</p:txBody>
      </p:sp>
      <p:sp>
        <p:nvSpPr>
          <p:cNvPr id="403" name="Google Shape;403;p16"/>
          <p:cNvSpPr txBox="1"/>
          <p:nvPr/>
        </p:nvSpPr>
        <p:spPr>
          <a:xfrm>
            <a:off x="567525" y="4896875"/>
            <a:ext cx="81615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Este material </a:t>
            </a:r>
            <a:r>
              <a:rPr lang="en" sz="1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fue</a:t>
            </a:r>
            <a:r>
              <a:rPr lang="en" sz="1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1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creado</a:t>
            </a:r>
            <a:r>
              <a:rPr lang="en" sz="1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para el </a:t>
            </a:r>
            <a:r>
              <a:rPr lang="en" sz="1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uso</a:t>
            </a:r>
            <a:r>
              <a:rPr lang="en" sz="1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del </a:t>
            </a:r>
            <a:r>
              <a:rPr lang="en" sz="1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Programa</a:t>
            </a:r>
            <a:r>
              <a:rPr lang="en" sz="1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</a:t>
            </a:r>
            <a:r>
              <a:rPr lang="en" sz="1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Estudiantes</a:t>
            </a:r>
            <a:r>
              <a:rPr lang="en" sz="1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1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Mentores</a:t>
            </a:r>
            <a:r>
              <a:rPr lang="en" sz="1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UPR-</a:t>
            </a:r>
            <a:r>
              <a:rPr lang="en" sz="1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Cayey</a:t>
            </a:r>
            <a:endParaRPr sz="10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6"/>
          <p:cNvSpPr txBox="1">
            <a:spLocks noGrp="1"/>
          </p:cNvSpPr>
          <p:nvPr>
            <p:ph type="ctrTitle"/>
          </p:nvPr>
        </p:nvSpPr>
        <p:spPr>
          <a:xfrm>
            <a:off x="2606376" y="258298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Britannic Bold" panose="020B0903060703020204" pitchFamily="34" charset="77"/>
              </a:rPr>
              <a:t>Errores</a:t>
            </a:r>
            <a:r>
              <a:rPr lang="en" dirty="0">
                <a:latin typeface="Britannic Bold" panose="020B0903060703020204" pitchFamily="34" charset="77"/>
              </a:rPr>
              <a:t> </a:t>
            </a:r>
            <a:r>
              <a:rPr lang="en" dirty="0" err="1">
                <a:latin typeface="Britannic Bold" panose="020B0903060703020204" pitchFamily="34" charset="77"/>
              </a:rPr>
              <a:t>comunes</a:t>
            </a:r>
            <a:r>
              <a:rPr lang="en" dirty="0">
                <a:latin typeface="Britannic Bold" panose="020B0903060703020204" pitchFamily="34" charset="77"/>
              </a:rPr>
              <a:t> al </a:t>
            </a:r>
            <a:r>
              <a:rPr lang="en" dirty="0" err="1">
                <a:latin typeface="Britannic Bold" panose="020B0903060703020204" pitchFamily="34" charset="77"/>
              </a:rPr>
              <a:t>estudiar</a:t>
            </a:r>
            <a:r>
              <a:rPr lang="en" dirty="0">
                <a:latin typeface="Britannic Bold" panose="020B0903060703020204" pitchFamily="34" charset="77"/>
              </a:rPr>
              <a:t> para un </a:t>
            </a:r>
            <a:r>
              <a:rPr lang="en" dirty="0" err="1">
                <a:latin typeface="Britannic Bold" panose="020B0903060703020204" pitchFamily="34" charset="77"/>
              </a:rPr>
              <a:t>examen</a:t>
            </a:r>
            <a:endParaRPr dirty="0">
              <a:latin typeface="Britannic Bold" panose="020B0903060703020204" pitchFamily="34" charset="7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8"/>
          <p:cNvSpPr txBox="1">
            <a:spLocks noGrp="1"/>
          </p:cNvSpPr>
          <p:nvPr>
            <p:ph type="title"/>
          </p:nvPr>
        </p:nvSpPr>
        <p:spPr>
          <a:xfrm>
            <a:off x="219456" y="1589156"/>
            <a:ext cx="3940789" cy="6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Britannic Bold" panose="020B0903060703020204" pitchFamily="34" charset="77"/>
              </a:rPr>
              <a:t>No a la </a:t>
            </a:r>
            <a:br>
              <a:rPr lang="en" sz="3600" dirty="0">
                <a:latin typeface="Britannic Bold" panose="020B0903060703020204" pitchFamily="34" charset="77"/>
              </a:rPr>
            </a:br>
            <a:r>
              <a:rPr lang="en" sz="3600" dirty="0" err="1">
                <a:latin typeface="Britannic Bold" panose="020B0903060703020204" pitchFamily="34" charset="77"/>
              </a:rPr>
              <a:t>botella</a:t>
            </a:r>
            <a:endParaRPr sz="3600" dirty="0">
              <a:latin typeface="Britannic Bold" panose="020B0903060703020204" pitchFamily="34" charset="77"/>
            </a:endParaRPr>
          </a:p>
        </p:txBody>
      </p:sp>
      <p:sp>
        <p:nvSpPr>
          <p:cNvPr id="491" name="Google Shape;491;p28"/>
          <p:cNvSpPr txBox="1">
            <a:spLocks noGrp="1"/>
          </p:cNvSpPr>
          <p:nvPr>
            <p:ph type="body" idx="1"/>
          </p:nvPr>
        </p:nvSpPr>
        <p:spPr>
          <a:xfrm>
            <a:off x="2514791" y="1481726"/>
            <a:ext cx="5119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</a:pP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muy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común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intentar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aprender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los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extensos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numerosos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textos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“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botella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”.</a:t>
            </a:r>
            <a:endParaRPr sz="24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492" name="Google Shape;492;p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11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8A5C44-DB62-3343-8D95-1C4D5BD2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86" y="2790926"/>
            <a:ext cx="2153412" cy="2153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latin typeface="Britannic Bold" panose="020B0903060703020204" pitchFamily="34" charset="77"/>
              </a:rPr>
              <a:t>Enfócate</a:t>
            </a:r>
            <a:endParaRPr sz="3600" dirty="0">
              <a:latin typeface="Britannic Bold" panose="020B0903060703020204" pitchFamily="34" charset="77"/>
            </a:endParaRPr>
          </a:p>
        </p:txBody>
      </p:sp>
      <p:sp>
        <p:nvSpPr>
          <p:cNvPr id="499" name="Google Shape;499;p29"/>
          <p:cNvSpPr txBox="1">
            <a:spLocks noGrp="1"/>
          </p:cNvSpPr>
          <p:nvPr>
            <p:ph type="body" idx="1"/>
          </p:nvPr>
        </p:nvSpPr>
        <p:spPr>
          <a:xfrm>
            <a:off x="2668295" y="1324272"/>
            <a:ext cx="6217845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8300">
              <a:spcBef>
                <a:spcPts val="0"/>
              </a:spcBef>
              <a:buSzPts val="2200"/>
              <a:buFont typeface="Poppins"/>
              <a:buChar char="○"/>
            </a:pP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Ten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claro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el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tema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que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estás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estudiando</a:t>
            </a:r>
            <a:endParaRPr sz="22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indent="-368300">
              <a:spcAft>
                <a:spcPts val="1000"/>
              </a:spcAft>
              <a:buSzPts val="2200"/>
              <a:buFont typeface="Poppins"/>
              <a:buChar char="○"/>
            </a:pP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Toma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un breve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receso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(10 min)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cada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dos horas de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</a:p>
        </p:txBody>
      </p:sp>
      <p:sp>
        <p:nvSpPr>
          <p:cNvPr id="500" name="Google Shape;500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12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4E0D4-B3F4-EF4B-8C65-FA59085D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508" y="2787721"/>
            <a:ext cx="4581652" cy="18722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Britannic Bold" panose="020B0903060703020204" pitchFamily="34" charset="77"/>
              </a:rPr>
              <a:t>No a las </a:t>
            </a:r>
            <a:r>
              <a:rPr lang="en" sz="2800" dirty="0" err="1">
                <a:latin typeface="Britannic Bold" panose="020B0903060703020204" pitchFamily="34" charset="77"/>
              </a:rPr>
              <a:t>redes</a:t>
            </a:r>
            <a:r>
              <a:rPr lang="en" sz="2800" dirty="0">
                <a:latin typeface="Britannic Bold" panose="020B0903060703020204" pitchFamily="34" charset="77"/>
              </a:rPr>
              <a:t> </a:t>
            </a:r>
            <a:r>
              <a:rPr lang="en" sz="2800" dirty="0" err="1">
                <a:latin typeface="Britannic Bold" panose="020B0903060703020204" pitchFamily="34" charset="77"/>
              </a:rPr>
              <a:t>sociales</a:t>
            </a:r>
            <a:endParaRPr sz="2800" dirty="0">
              <a:latin typeface="Britannic Bold" panose="020B0903060703020204" pitchFamily="34" charset="77"/>
            </a:endParaRPr>
          </a:p>
        </p:txBody>
      </p:sp>
      <p:sp>
        <p:nvSpPr>
          <p:cNvPr id="507" name="Google Shape;507;p30"/>
          <p:cNvSpPr txBox="1">
            <a:spLocks noGrp="1"/>
          </p:cNvSpPr>
          <p:nvPr>
            <p:ph type="body" idx="1"/>
          </p:nvPr>
        </p:nvSpPr>
        <p:spPr>
          <a:xfrm>
            <a:off x="2549448" y="1201409"/>
            <a:ext cx="6117236" cy="2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</a:pP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¿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Cuántas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veces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has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perdido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tiempo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en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las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redes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sociales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? </a:t>
            </a:r>
            <a:endParaRPr sz="24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</p:txBody>
      </p:sp>
      <p:sp>
        <p:nvSpPr>
          <p:cNvPr id="508" name="Google Shape;508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13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09" name="Google Shape;5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921" y="2463281"/>
            <a:ext cx="2484651" cy="248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Britannic Bold" panose="020B0903060703020204" pitchFamily="34" charset="77"/>
              </a:rPr>
              <a:t>Busca</a:t>
            </a:r>
            <a:r>
              <a:rPr lang="en" sz="2800" dirty="0">
                <a:latin typeface="Britannic Bold" panose="020B0903060703020204" pitchFamily="34" charset="77"/>
              </a:rPr>
              <a:t> </a:t>
            </a:r>
            <a:r>
              <a:rPr lang="en" sz="2800" dirty="0" err="1">
                <a:latin typeface="Britannic Bold" panose="020B0903060703020204" pitchFamily="34" charset="77"/>
              </a:rPr>
              <a:t>tu</a:t>
            </a:r>
            <a:r>
              <a:rPr lang="en" sz="2800" dirty="0">
                <a:latin typeface="Britannic Bold" panose="020B0903060703020204" pitchFamily="34" charset="77"/>
              </a:rPr>
              <a:t> </a:t>
            </a:r>
            <a:r>
              <a:rPr lang="en" sz="2800" dirty="0" err="1">
                <a:latin typeface="Britannic Bold" panose="020B0903060703020204" pitchFamily="34" charset="77"/>
              </a:rPr>
              <a:t>lugar</a:t>
            </a:r>
            <a:r>
              <a:rPr lang="en" sz="2800" dirty="0">
                <a:latin typeface="Britannic Bold" panose="020B0903060703020204" pitchFamily="34" charset="77"/>
              </a:rPr>
              <a:t> de </a:t>
            </a:r>
            <a:r>
              <a:rPr lang="en" sz="2800" dirty="0" err="1">
                <a:latin typeface="Britannic Bold" panose="020B0903060703020204" pitchFamily="34" charset="77"/>
              </a:rPr>
              <a:t>estudio</a:t>
            </a:r>
            <a:endParaRPr sz="2800" dirty="0">
              <a:latin typeface="Britannic Bold" panose="020B0903060703020204" pitchFamily="34" charset="77"/>
            </a:endParaRPr>
          </a:p>
        </p:txBody>
      </p:sp>
      <p:sp>
        <p:nvSpPr>
          <p:cNvPr id="515" name="Google Shape;515;p31"/>
          <p:cNvSpPr txBox="1">
            <a:spLocks noGrp="1"/>
          </p:cNvSpPr>
          <p:nvPr>
            <p:ph type="body" idx="1"/>
          </p:nvPr>
        </p:nvSpPr>
        <p:spPr>
          <a:xfrm>
            <a:off x="2591879" y="1129417"/>
            <a:ext cx="6074805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Estudiar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acostado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no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buena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idea. </a:t>
            </a:r>
            <a:endParaRPr sz="22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Prepara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tu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propio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espacio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con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una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buena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iluminación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, un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escritorio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una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cómoda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silla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</a:t>
            </a:r>
            <a:endParaRPr sz="22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516" name="Google Shape;516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14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17" name="Google Shape;5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160" y="3455723"/>
            <a:ext cx="3449400" cy="15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"/>
          <p:cNvSpPr txBox="1">
            <a:spLocks noGrp="1"/>
          </p:cNvSpPr>
          <p:nvPr>
            <p:ph type="title"/>
          </p:nvPr>
        </p:nvSpPr>
        <p:spPr>
          <a:xfrm>
            <a:off x="0" y="1542266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Britannic Bold" panose="020B0903060703020204" pitchFamily="34" charset="77"/>
              </a:rPr>
              <a:t>¡Tú </a:t>
            </a:r>
            <a:r>
              <a:rPr lang="en" sz="3200" dirty="0" err="1">
                <a:latin typeface="Britannic Bold" panose="020B0903060703020204" pitchFamily="34" charset="77"/>
              </a:rPr>
              <a:t>puedes</a:t>
            </a:r>
            <a:r>
              <a:rPr lang="en" sz="3200" dirty="0">
                <a:latin typeface="Britannic Bold" panose="020B0903060703020204" pitchFamily="34" charset="77"/>
              </a:rPr>
              <a:t>!</a:t>
            </a:r>
            <a:endParaRPr sz="3200" dirty="0">
              <a:latin typeface="Britannic Bold" panose="020B0903060703020204" pitchFamily="34" charset="77"/>
            </a:endParaRPr>
          </a:p>
        </p:txBody>
      </p:sp>
      <p:sp>
        <p:nvSpPr>
          <p:cNvPr id="523" name="Google Shape;523;p32"/>
          <p:cNvSpPr txBox="1">
            <a:spLocks noGrp="1"/>
          </p:cNvSpPr>
          <p:nvPr>
            <p:ph type="body" idx="1"/>
          </p:nvPr>
        </p:nvSpPr>
        <p:spPr>
          <a:xfrm>
            <a:off x="2743200" y="1250726"/>
            <a:ext cx="6214416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normal que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te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sientas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un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poco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ansioso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antes de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tomar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un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examen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endParaRPr sz="22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Sé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positivo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 </a:t>
            </a:r>
            <a:endParaRPr sz="22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Respira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profundo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,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mantén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la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calma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ten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confianza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en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2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ti</a:t>
            </a:r>
            <a:r>
              <a:rPr lang="en" sz="22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</a:t>
            </a:r>
            <a:endParaRPr sz="22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524" name="Google Shape;524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15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25" name="Google Shape;5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87" y="3200006"/>
            <a:ext cx="2509313" cy="153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Britannic Bold" panose="020B0903060703020204" pitchFamily="34" charset="77"/>
              </a:rPr>
              <a:t>Tomando</a:t>
            </a:r>
            <a:r>
              <a:rPr lang="en" sz="4000" dirty="0">
                <a:latin typeface="Britannic Bold" panose="020B0903060703020204" pitchFamily="34" charset="77"/>
              </a:rPr>
              <a:t> </a:t>
            </a:r>
            <a:r>
              <a:rPr lang="en" sz="4000" dirty="0" err="1">
                <a:latin typeface="Britannic Bold" panose="020B0903060703020204" pitchFamily="34" charset="77"/>
              </a:rPr>
              <a:t>Apuntes</a:t>
            </a:r>
            <a:endParaRPr sz="4000" dirty="0">
              <a:latin typeface="Britannic Bold" panose="020B0903060703020204" pitchFamily="34" charset="7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4"/>
          <p:cNvSpPr txBox="1">
            <a:spLocks noGrp="1"/>
          </p:cNvSpPr>
          <p:nvPr>
            <p:ph type="title"/>
          </p:nvPr>
        </p:nvSpPr>
        <p:spPr>
          <a:xfrm>
            <a:off x="-267406" y="418063"/>
            <a:ext cx="2827726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Britannic Bold" panose="020B0903060703020204" pitchFamily="34" charset="77"/>
              </a:rPr>
              <a:t>Mano </a:t>
            </a:r>
            <a:br>
              <a:rPr lang="en" sz="2800" dirty="0">
                <a:latin typeface="Britannic Bold" panose="020B0903060703020204" pitchFamily="34" charset="77"/>
              </a:rPr>
            </a:br>
            <a:r>
              <a:rPr lang="en" sz="2800" dirty="0">
                <a:latin typeface="Britannic Bold" panose="020B0903060703020204" pitchFamily="34" charset="77"/>
              </a:rPr>
              <a:t>vs. </a:t>
            </a:r>
            <a:r>
              <a:rPr lang="en" sz="2800" dirty="0" err="1">
                <a:latin typeface="Britannic Bold" panose="020B0903060703020204" pitchFamily="34" charset="77"/>
              </a:rPr>
              <a:t>Computadora</a:t>
            </a:r>
            <a:endParaRPr sz="2800" dirty="0">
              <a:latin typeface="Britannic Bold" panose="020B0903060703020204" pitchFamily="34" charset="77"/>
            </a:endParaRPr>
          </a:p>
        </p:txBody>
      </p:sp>
      <p:sp>
        <p:nvSpPr>
          <p:cNvPr id="537" name="Google Shape;537;p34"/>
          <p:cNvSpPr txBox="1">
            <a:spLocks noGrp="1"/>
          </p:cNvSpPr>
          <p:nvPr>
            <p:ph type="body" idx="1"/>
          </p:nvPr>
        </p:nvSpPr>
        <p:spPr>
          <a:xfrm>
            <a:off x="2825684" y="1414813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○"/>
            </a:pP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Un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estudio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la Universidad de Princeton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demostró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que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los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alumnos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que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toman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apuntes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con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dispositivos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digitales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recuerdan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menos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información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fijan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menos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conceptos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que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los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que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los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realizan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a </a:t>
            </a:r>
            <a:r>
              <a:rPr lang="en" dirty="0" err="1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mano</a:t>
            </a:r>
            <a:r>
              <a:rPr lang="en" dirty="0">
                <a:solidFill>
                  <a:srgbClr val="000000"/>
                </a:solidFill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 </a:t>
            </a:r>
            <a:endParaRPr dirty="0">
              <a:solidFill>
                <a:srgbClr val="000000"/>
              </a:solidFill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</p:txBody>
      </p:sp>
      <p:sp>
        <p:nvSpPr>
          <p:cNvPr id="536" name="Google Shape;536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17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latin typeface="Britannic Bold" panose="020B0903060703020204" pitchFamily="34" charset="77"/>
              </a:rPr>
              <a:t>Método</a:t>
            </a:r>
            <a:r>
              <a:rPr lang="en" sz="3600" dirty="0">
                <a:latin typeface="Britannic Bold" panose="020B0903060703020204" pitchFamily="34" charset="77"/>
              </a:rPr>
              <a:t> Cornell</a:t>
            </a:r>
            <a:endParaRPr sz="3600" dirty="0">
              <a:latin typeface="Britannic Bold" panose="020B0903060703020204" pitchFamily="34" charset="77"/>
            </a:endParaRPr>
          </a:p>
        </p:txBody>
      </p:sp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18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45" name="Google Shape;5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740" y="1343781"/>
            <a:ext cx="4485362" cy="233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71326-84EE-9D4F-9F56-2B6A58A63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46668-ECF9-C846-B2DE-3543B5B1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32" y="692791"/>
            <a:ext cx="3029148" cy="37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1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Britannic Bold" panose="020B0903060703020204" pitchFamily="34" charset="77"/>
              </a:rPr>
              <a:t>1. </a:t>
            </a:r>
            <a:r>
              <a:rPr lang="en" sz="2800" dirty="0" err="1">
                <a:latin typeface="Britannic Bold" panose="020B0903060703020204" pitchFamily="34" charset="77"/>
              </a:rPr>
              <a:t>Organiza</a:t>
            </a:r>
            <a:r>
              <a:rPr lang="en" sz="2800" dirty="0">
                <a:latin typeface="Britannic Bold" panose="020B0903060703020204" pitchFamily="34" charset="77"/>
              </a:rPr>
              <a:t> </a:t>
            </a:r>
            <a:r>
              <a:rPr lang="en" sz="2800" dirty="0" err="1">
                <a:latin typeface="Britannic Bold" panose="020B0903060703020204" pitchFamily="34" charset="77"/>
              </a:rPr>
              <a:t>tu</a:t>
            </a:r>
            <a:r>
              <a:rPr lang="en" sz="2800" dirty="0">
                <a:latin typeface="Britannic Bold" panose="020B0903060703020204" pitchFamily="34" charset="77"/>
              </a:rPr>
              <a:t> </a:t>
            </a:r>
            <a:r>
              <a:rPr lang="en" sz="2800" dirty="0" err="1">
                <a:latin typeface="Britannic Bold" panose="020B0903060703020204" pitchFamily="34" charset="77"/>
              </a:rPr>
              <a:t>tiempo</a:t>
            </a:r>
            <a:endParaRPr sz="2800" dirty="0">
              <a:latin typeface="Britannic Bold" panose="020B0903060703020204" pitchFamily="34" charset="77"/>
            </a:endParaRPr>
          </a:p>
        </p:txBody>
      </p:sp>
      <p:sp>
        <p:nvSpPr>
          <p:cNvPr id="415" name="Google Shape;415;p18"/>
          <p:cNvSpPr txBox="1">
            <a:spLocks noGrp="1"/>
          </p:cNvSpPr>
          <p:nvPr>
            <p:ph type="body" idx="1"/>
          </p:nvPr>
        </p:nvSpPr>
        <p:spPr>
          <a:xfrm>
            <a:off x="2825684" y="1355112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Char char="○"/>
            </a:pPr>
            <a:r>
              <a:rPr lang="en" sz="2400" dirty="0" err="1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Estudia</a:t>
            </a:r>
            <a:r>
              <a:rPr lang="en" sz="2400" dirty="0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 con </a:t>
            </a:r>
            <a:r>
              <a:rPr lang="en" sz="2400" dirty="0" err="1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tiempo</a:t>
            </a:r>
            <a:endParaRPr sz="2400" dirty="0">
              <a:latin typeface="Raanana" pitchFamily="2" charset="-79"/>
              <a:ea typeface="Roboto Slab"/>
              <a:cs typeface="Raanana" pitchFamily="2" charset="-79"/>
              <a:sym typeface="Roboto Slab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 Slab"/>
              <a:buChar char="○"/>
            </a:pPr>
            <a:r>
              <a:rPr lang="en" sz="2400" dirty="0" err="1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Crea</a:t>
            </a:r>
            <a:r>
              <a:rPr lang="en" sz="2400" dirty="0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 </a:t>
            </a:r>
            <a:r>
              <a:rPr lang="en" sz="2400" dirty="0" err="1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una</a:t>
            </a:r>
            <a:r>
              <a:rPr lang="en" sz="2400" dirty="0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 </a:t>
            </a:r>
            <a:r>
              <a:rPr lang="en" sz="2400" dirty="0" err="1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rutina</a:t>
            </a:r>
            <a:r>
              <a:rPr lang="en" sz="2400" dirty="0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 de </a:t>
            </a:r>
            <a:r>
              <a:rPr lang="en" sz="2400" dirty="0" err="1">
                <a:latin typeface="Raanana" pitchFamily="2" charset="-79"/>
                <a:ea typeface="Roboto Slab"/>
                <a:cs typeface="Raanana" pitchFamily="2" charset="-79"/>
                <a:sym typeface="Roboto Slab"/>
              </a:rPr>
              <a:t>estudios</a:t>
            </a:r>
            <a:endParaRPr sz="2400" dirty="0">
              <a:latin typeface="Raanana" pitchFamily="2" charset="-79"/>
              <a:ea typeface="Roboto Slab"/>
              <a:cs typeface="Raanana" pitchFamily="2" charset="-79"/>
              <a:sym typeface="Roboto Slab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latin typeface="Raanana" pitchFamily="2" charset="-79"/>
              <a:ea typeface="Roboto Slab Light"/>
              <a:cs typeface="Raanana" pitchFamily="2" charset="-79"/>
              <a:sym typeface="Roboto Slab Light"/>
            </a:endParaRPr>
          </a:p>
        </p:txBody>
      </p:sp>
      <p:sp>
        <p:nvSpPr>
          <p:cNvPr id="416" name="Google Shape;416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46E69-2C01-8B49-8689-26B21A1F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738" y="2988762"/>
            <a:ext cx="1953625" cy="1953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latin typeface="Britannic Bold" panose="020B0903060703020204" pitchFamily="34" charset="77"/>
              </a:rPr>
              <a:t>Página</a:t>
            </a:r>
            <a:r>
              <a:rPr lang="en" sz="3600" dirty="0">
                <a:latin typeface="Britannic Bold" panose="020B0903060703020204" pitchFamily="34" charset="77"/>
              </a:rPr>
              <a:t> </a:t>
            </a:r>
            <a:r>
              <a:rPr lang="en" sz="3600" dirty="0" err="1">
                <a:latin typeface="Britannic Bold" panose="020B0903060703020204" pitchFamily="34" charset="77"/>
              </a:rPr>
              <a:t>Dividida</a:t>
            </a:r>
            <a:endParaRPr sz="3600" dirty="0">
              <a:latin typeface="Britannic Bold" panose="020B0903060703020204" pitchFamily="34" charset="77"/>
            </a:endParaRPr>
          </a:p>
        </p:txBody>
      </p:sp>
      <p:sp>
        <p:nvSpPr>
          <p:cNvPr id="551" name="Google Shape;551;p36"/>
          <p:cNvSpPr txBox="1">
            <a:spLocks noGrp="1"/>
          </p:cNvSpPr>
          <p:nvPr>
            <p:ph type="body" idx="1"/>
          </p:nvPr>
        </p:nvSpPr>
        <p:spPr>
          <a:xfrm>
            <a:off x="2642616" y="1652911"/>
            <a:ext cx="5551559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○"/>
            </a:pP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La idea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dividir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la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página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verticalmente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en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dos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secciones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: las ideas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principales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las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secundarias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</a:t>
            </a:r>
            <a:endParaRPr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</p:txBody>
      </p:sp>
      <p:sp>
        <p:nvSpPr>
          <p:cNvPr id="552" name="Google Shape;55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20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7"/>
          <p:cNvSpPr txBox="1">
            <a:spLocks noGrp="1"/>
          </p:cNvSpPr>
          <p:nvPr>
            <p:ph type="title"/>
          </p:nvPr>
        </p:nvSpPr>
        <p:spPr>
          <a:xfrm>
            <a:off x="144075" y="614863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Britannic Bold" panose="020B0903060703020204" pitchFamily="34" charset="77"/>
              </a:rPr>
              <a:t>Visual</a:t>
            </a:r>
            <a:endParaRPr sz="4400" dirty="0">
              <a:latin typeface="Britannic Bold" panose="020B0903060703020204" pitchFamily="34" charset="77"/>
            </a:endParaRPr>
          </a:p>
        </p:txBody>
      </p:sp>
      <p:sp>
        <p:nvSpPr>
          <p:cNvPr id="558" name="Google Shape;558;p37"/>
          <p:cNvSpPr txBox="1">
            <a:spLocks noGrp="1"/>
          </p:cNvSpPr>
          <p:nvPr>
            <p:ph type="body" idx="1"/>
          </p:nvPr>
        </p:nvSpPr>
        <p:spPr>
          <a:xfrm>
            <a:off x="2834640" y="1186159"/>
            <a:ext cx="5969204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Font typeface="Poppins"/>
              <a:buChar char="○"/>
            </a:pP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Utiliza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dibujos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,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gráficas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,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esquemas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, etc. </a:t>
            </a:r>
            <a:endParaRPr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>
              <a:buFont typeface="Poppins"/>
              <a:buChar char="○"/>
            </a:pP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Los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mapas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conceptuales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son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excelentes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para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este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tipo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apuntes</a:t>
            </a:r>
            <a:endParaRPr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0" indent="0">
              <a:buNone/>
            </a:pPr>
            <a:endParaRPr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0" indent="0">
              <a:spcAft>
                <a:spcPts val="1000"/>
              </a:spcAft>
              <a:buNone/>
            </a:pPr>
            <a:endParaRPr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559" name="Google Shape;55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21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60" name="Google Shape;5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913" y="2526415"/>
            <a:ext cx="3630934" cy="200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Britannic Bold" panose="020B0903060703020204" pitchFamily="34" charset="77"/>
              </a:rPr>
              <a:t>Ve</a:t>
            </a:r>
            <a:r>
              <a:rPr lang="en" sz="3200" dirty="0">
                <a:latin typeface="Britannic Bold" panose="020B0903060703020204" pitchFamily="34" charset="77"/>
              </a:rPr>
              <a:t> </a:t>
            </a:r>
            <a:r>
              <a:rPr lang="en" sz="3200" dirty="0" err="1">
                <a:latin typeface="Britannic Bold" panose="020B0903060703020204" pitchFamily="34" charset="77"/>
              </a:rPr>
              <a:t>preparado</a:t>
            </a:r>
            <a:endParaRPr sz="3200" dirty="0">
              <a:latin typeface="Britannic Bold" panose="020B0903060703020204" pitchFamily="34" charset="77"/>
            </a:endParaRPr>
          </a:p>
        </p:txBody>
      </p:sp>
      <p:sp>
        <p:nvSpPr>
          <p:cNvPr id="566" name="Google Shape;566;p38"/>
          <p:cNvSpPr txBox="1">
            <a:spLocks noGrp="1"/>
          </p:cNvSpPr>
          <p:nvPr>
            <p:ph type="body" idx="1"/>
          </p:nvPr>
        </p:nvSpPr>
        <p:spPr>
          <a:xfrm>
            <a:off x="2673274" y="1172112"/>
            <a:ext cx="5839789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Raanana" pitchFamily="2" charset="-79"/>
                <a:cs typeface="Raanana" pitchFamily="2" charset="-79"/>
              </a:rPr>
              <a:t>Si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tu</a:t>
            </a:r>
            <a:r>
              <a:rPr lang="en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profesor</a:t>
            </a:r>
            <a:r>
              <a:rPr lang="en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utiliza</a:t>
            </a:r>
            <a:r>
              <a:rPr lang="en" dirty="0">
                <a:latin typeface="Raanana" pitchFamily="2" charset="-79"/>
                <a:cs typeface="Raanana" pitchFamily="2" charset="-79"/>
              </a:rPr>
              <a:t> Power Points,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lleva</a:t>
            </a:r>
            <a:r>
              <a:rPr lang="en" dirty="0">
                <a:latin typeface="Raanana" pitchFamily="2" charset="-79"/>
                <a:cs typeface="Raanana" pitchFamily="2" charset="-79"/>
              </a:rPr>
              <a:t> un “hand out” para que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puedas</a:t>
            </a:r>
            <a:r>
              <a:rPr lang="en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complementar</a:t>
            </a:r>
            <a:r>
              <a:rPr lang="en" dirty="0">
                <a:latin typeface="Raanana" pitchFamily="2" charset="-79"/>
                <a:cs typeface="Raanana" pitchFamily="2" charset="-79"/>
              </a:rPr>
              <a:t> la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información</a:t>
            </a:r>
            <a:r>
              <a:rPr lang="en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presente</a:t>
            </a:r>
            <a:r>
              <a:rPr lang="en" dirty="0">
                <a:latin typeface="Raanana" pitchFamily="2" charset="-79"/>
                <a:cs typeface="Raanana" pitchFamily="2" charset="-79"/>
              </a:rPr>
              <a:t>.</a:t>
            </a:r>
            <a:endParaRPr dirty="0">
              <a:latin typeface="Raanana" pitchFamily="2" charset="-79"/>
              <a:cs typeface="Raanana" pitchFamily="2" charset="-79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en" dirty="0" err="1">
                <a:latin typeface="Raanana" pitchFamily="2" charset="-79"/>
                <a:cs typeface="Raanana" pitchFamily="2" charset="-79"/>
              </a:rPr>
              <a:t>Repasa</a:t>
            </a:r>
            <a:r>
              <a:rPr lang="en" dirty="0">
                <a:latin typeface="Raanana" pitchFamily="2" charset="-79"/>
                <a:cs typeface="Raanana" pitchFamily="2" charset="-79"/>
              </a:rPr>
              <a:t> el material antes para que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así</a:t>
            </a:r>
            <a:r>
              <a:rPr lang="en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tengas</a:t>
            </a:r>
            <a:r>
              <a:rPr lang="en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una</a:t>
            </a:r>
            <a:r>
              <a:rPr lang="en" dirty="0">
                <a:latin typeface="Raanana" pitchFamily="2" charset="-79"/>
                <a:cs typeface="Raanana" pitchFamily="2" charset="-79"/>
              </a:rPr>
              <a:t> idea de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cuáles</a:t>
            </a:r>
            <a:r>
              <a:rPr lang="en" dirty="0">
                <a:latin typeface="Raanana" pitchFamily="2" charset="-79"/>
                <a:cs typeface="Raanana" pitchFamily="2" charset="-79"/>
              </a:rPr>
              <a:t> son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los</a:t>
            </a:r>
            <a:r>
              <a:rPr lang="en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conceptos</a:t>
            </a:r>
            <a:r>
              <a:rPr lang="en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dirty="0" err="1">
                <a:latin typeface="Raanana" pitchFamily="2" charset="-79"/>
                <a:cs typeface="Raanana" pitchFamily="2" charset="-79"/>
              </a:rPr>
              <a:t>importantes</a:t>
            </a:r>
            <a:endParaRPr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567" name="Google Shape;567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22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43F2C-E704-834E-9983-9F5494F1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58" y="2898648"/>
            <a:ext cx="1540764" cy="15407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315661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Britannic Bold" panose="020B0903060703020204" pitchFamily="34" charset="77"/>
              </a:rPr>
              <a:t>Símbolos</a:t>
            </a:r>
            <a:r>
              <a:rPr lang="en" sz="2800" dirty="0">
                <a:latin typeface="Britannic Bold" panose="020B0903060703020204" pitchFamily="34" charset="77"/>
              </a:rPr>
              <a:t>, </a:t>
            </a:r>
            <a:r>
              <a:rPr lang="en" sz="2800" dirty="0" err="1">
                <a:latin typeface="Britannic Bold" panose="020B0903060703020204" pitchFamily="34" charset="77"/>
              </a:rPr>
              <a:t>Abreviaturas</a:t>
            </a:r>
            <a:endParaRPr sz="2800" dirty="0">
              <a:latin typeface="Britannic Bold" panose="020B0903060703020204" pitchFamily="34" charset="77"/>
            </a:endParaRPr>
          </a:p>
        </p:txBody>
      </p:sp>
      <p:sp>
        <p:nvSpPr>
          <p:cNvPr id="574" name="Google Shape;574;p39"/>
          <p:cNvSpPr txBox="1">
            <a:spLocks noGrp="1"/>
          </p:cNvSpPr>
          <p:nvPr>
            <p:ph type="body" idx="1"/>
          </p:nvPr>
        </p:nvSpPr>
        <p:spPr>
          <a:xfrm>
            <a:off x="3374384" y="1088264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spcBef>
                <a:spcPts val="0"/>
              </a:spcBef>
              <a:buSzPts val="1800"/>
              <a:buFont typeface="Poppins"/>
              <a:buChar char="○"/>
            </a:pP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No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importa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qué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método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usemos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para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tomar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apuntes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,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siempre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habrá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ocasiones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en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las que no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podremos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mantener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el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ritmo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la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clase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endParaRPr sz="24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indent="-342900">
              <a:buSzPts val="1800"/>
              <a:buFont typeface="Poppins"/>
              <a:buChar char="○"/>
            </a:pP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Crea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tu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propio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sistema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símbolos</a:t>
            </a:r>
            <a:r>
              <a:rPr lang="en" sz="24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</a:t>
            </a:r>
            <a:r>
              <a:rPr lang="en" sz="24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abreviaturas</a:t>
            </a:r>
            <a:endParaRPr sz="24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indent="0">
              <a:spcAft>
                <a:spcPts val="1000"/>
              </a:spcAft>
              <a:buNone/>
            </a:pPr>
            <a:endParaRPr sz="24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</p:txBody>
      </p:sp>
      <p:sp>
        <p:nvSpPr>
          <p:cNvPr id="575" name="Google Shape;575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23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76" name="Google Shape;5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57" y="3189875"/>
            <a:ext cx="3371275" cy="17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24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1" name="Google Shape;581;p40"/>
          <p:cNvSpPr txBox="1">
            <a:spLocks noGrp="1"/>
          </p:cNvSpPr>
          <p:nvPr>
            <p:ph type="title" idx="4294967295"/>
          </p:nvPr>
        </p:nvSpPr>
        <p:spPr>
          <a:xfrm>
            <a:off x="484576" y="307199"/>
            <a:ext cx="4808919" cy="2630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Britannic Bold" panose="020B0903060703020204" pitchFamily="34" charset="77"/>
                <a:cs typeface="Raanana" pitchFamily="2" charset="-79"/>
              </a:rPr>
              <a:t>POST-IT y AGENDAS</a:t>
            </a:r>
            <a:endParaRPr sz="2800" b="1" dirty="0">
              <a:latin typeface="Britannic Bold" panose="020B0903060703020204" pitchFamily="34" charset="77"/>
              <a:cs typeface="Raanana" pitchFamily="2" charset="-79"/>
            </a:endParaRPr>
          </a:p>
        </p:txBody>
      </p:sp>
      <p:pic>
        <p:nvPicPr>
          <p:cNvPr id="584" name="Google Shape;5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981" y="2286000"/>
            <a:ext cx="2811420" cy="231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495" y="559475"/>
            <a:ext cx="3216484" cy="237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1"/>
          <p:cNvSpPr txBox="1">
            <a:spLocks noGrp="1"/>
          </p:cNvSpPr>
          <p:nvPr>
            <p:ph type="ctrTitle"/>
          </p:nvPr>
        </p:nvSpPr>
        <p:spPr>
          <a:xfrm>
            <a:off x="2569800" y="93578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Britannic Bold" panose="020B0903060703020204" pitchFamily="34" charset="77"/>
                <a:cs typeface="Raanana" pitchFamily="2" charset="-79"/>
              </a:rPr>
              <a:t>¡</a:t>
            </a:r>
            <a:r>
              <a:rPr lang="en" b="1" dirty="0" err="1">
                <a:latin typeface="Britannic Bold" panose="020B0903060703020204" pitchFamily="34" charset="77"/>
                <a:cs typeface="Raanana" pitchFamily="2" charset="-79"/>
              </a:rPr>
              <a:t>Recuerda</a:t>
            </a:r>
            <a:r>
              <a:rPr lang="en" b="1" dirty="0">
                <a:latin typeface="Britannic Bold" panose="020B0903060703020204" pitchFamily="34" charset="77"/>
                <a:cs typeface="Raanana" pitchFamily="2" charset="-79"/>
              </a:rPr>
              <a:t>!</a:t>
            </a:r>
            <a:endParaRPr b="1" dirty="0">
              <a:latin typeface="Britannic Bold" panose="020B0903060703020204" pitchFamily="34" charset="77"/>
              <a:cs typeface="Raanana" pitchFamily="2" charset="-79"/>
            </a:endParaRPr>
          </a:p>
        </p:txBody>
      </p:sp>
      <p:sp>
        <p:nvSpPr>
          <p:cNvPr id="591" name="Google Shape;591;p41"/>
          <p:cNvSpPr txBox="1">
            <a:spLocks noGrp="1"/>
          </p:cNvSpPr>
          <p:nvPr>
            <p:ph type="subTitle" idx="1"/>
          </p:nvPr>
        </p:nvSpPr>
        <p:spPr>
          <a:xfrm>
            <a:off x="2569800" y="1978183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 err="1">
                <a:latin typeface="Raanana" pitchFamily="2" charset="-79"/>
                <a:cs typeface="Raanana" pitchFamily="2" charset="-79"/>
              </a:rPr>
              <a:t>Estos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consejos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deben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ser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adaptados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a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tu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preferencia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.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Aprendemos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de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maneras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distintas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y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por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eso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es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importante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que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una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vez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encuentres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algo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que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funcione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no lo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dejes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1800" dirty="0" err="1">
                <a:latin typeface="Raanana" pitchFamily="2" charset="-79"/>
                <a:cs typeface="Raanana" pitchFamily="2" charset="-79"/>
              </a:rPr>
              <a:t>ir.</a:t>
            </a:r>
            <a:r>
              <a:rPr lang="en" sz="1800" dirty="0">
                <a:latin typeface="Raanana" pitchFamily="2" charset="-79"/>
                <a:cs typeface="Raanana" pitchFamily="2" charset="-79"/>
              </a:rPr>
              <a:t> </a:t>
            </a:r>
            <a:endParaRPr sz="1800" dirty="0">
              <a:latin typeface="Raanana" pitchFamily="2" charset="-79"/>
              <a:cs typeface="Raanana" pitchFamily="2" charset="-79"/>
            </a:endParaRPr>
          </a:p>
        </p:txBody>
      </p:sp>
      <p:pic>
        <p:nvPicPr>
          <p:cNvPr id="592" name="Google Shape;59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467" y="2536303"/>
            <a:ext cx="1716673" cy="2097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"/>
          <p:cNvSpPr txBox="1">
            <a:spLocks noGrp="1"/>
          </p:cNvSpPr>
          <p:nvPr>
            <p:ph type="body" idx="1"/>
          </p:nvPr>
        </p:nvSpPr>
        <p:spPr>
          <a:xfrm>
            <a:off x="1242275" y="152172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0" dirty="0" err="1">
                <a:solidFill>
                  <a:schemeClr val="tx1"/>
                </a:solidFill>
                <a:latin typeface="Britannic Bold" panose="020B0903060703020204" pitchFamily="34" charset="77"/>
                <a:cs typeface="Raanana" pitchFamily="2" charset="-79"/>
              </a:rPr>
              <a:t>Referencias</a:t>
            </a:r>
            <a:endParaRPr lang="en" i="0" dirty="0">
              <a:solidFill>
                <a:schemeClr val="tx1"/>
              </a:solidFill>
              <a:latin typeface="Britannic Bold" panose="020B0903060703020204" pitchFamily="34" charset="77"/>
              <a:cs typeface="Raanana" pitchFamily="2" charset="-79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0" i="0" dirty="0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http://noticias.universia.es/portada/noticia/2014/03/28/1091462/7-habitos-estudio-claves-triunfar-universidad.html</a:t>
            </a:r>
            <a:endParaRPr sz="1200" i="0" dirty="0">
              <a:solidFill>
                <a:schemeClr val="tx1"/>
              </a:solidFill>
              <a:latin typeface="Raanana" pitchFamily="2" charset="-79"/>
              <a:cs typeface="Raanana" pitchFamily="2" charset="-79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0" i="0" dirty="0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http://noticias.universia.edu.pe/educacion/noticia/2016/05/11/1139308/5-errores-comunes-estudiar-examen.html</a:t>
            </a:r>
            <a:endParaRPr sz="1200" i="0" dirty="0">
              <a:solidFill>
                <a:schemeClr val="tx1"/>
              </a:solidFill>
              <a:latin typeface="Raanana" pitchFamily="2" charset="-79"/>
              <a:cs typeface="Raanana" pitchFamily="2" charset="-79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0" i="0" dirty="0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https://www.goconqr.com/es/examtime/blog/tomar-apuntes-tecnicas/</a:t>
            </a:r>
            <a:endParaRPr sz="1200" i="0" dirty="0">
              <a:solidFill>
                <a:schemeClr val="tx1"/>
              </a:solidFill>
              <a:latin typeface="Raanana" pitchFamily="2" charset="-79"/>
              <a:cs typeface="Raanana" pitchFamily="2" charset="-79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0" i="0" dirty="0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http://</a:t>
            </a:r>
            <a:r>
              <a:rPr lang="en" sz="1200" b="0" i="0" dirty="0" err="1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noticias.universia.es</a:t>
            </a:r>
            <a:r>
              <a:rPr lang="en" sz="1200" b="0" i="0" dirty="0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/</a:t>
            </a:r>
            <a:r>
              <a:rPr lang="en" sz="1200" b="0" i="0" dirty="0" err="1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educacion</a:t>
            </a:r>
            <a:r>
              <a:rPr lang="en" sz="1200" b="0" i="0" dirty="0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/</a:t>
            </a:r>
            <a:r>
              <a:rPr lang="en" sz="1200" b="0" i="0" dirty="0" err="1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noticia</a:t>
            </a:r>
            <a:r>
              <a:rPr lang="en" sz="1200" b="0" i="0" dirty="0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/2016/04/12/1138174/</a:t>
            </a:r>
            <a:r>
              <a:rPr lang="en" sz="1200" b="0" i="0" dirty="0" err="1">
                <a:solidFill>
                  <a:schemeClr val="tx1"/>
                </a:solidFill>
                <a:latin typeface="Raanana" pitchFamily="2" charset="-79"/>
                <a:cs typeface="Raanana" pitchFamily="2" charset="-79"/>
              </a:rPr>
              <a:t>tomar-apuntes-mano-ordenador.html</a:t>
            </a:r>
            <a:endParaRPr sz="1200" b="0" i="0" dirty="0">
              <a:solidFill>
                <a:schemeClr val="tx1"/>
              </a:solidFill>
              <a:latin typeface="Raanana" pitchFamily="2" charset="-79"/>
              <a:cs typeface="Raanana" pitchFamily="2" charset="-79"/>
              <a:hlinkClick r:id="rId3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0" dirty="0">
              <a:solidFill>
                <a:schemeClr val="tx1"/>
              </a:solidFill>
              <a:uFill>
                <a:noFill/>
              </a:uFill>
              <a:latin typeface="Raanana" pitchFamily="2" charset="-79"/>
              <a:cs typeface="Raanana" pitchFamily="2" charset="-79"/>
              <a:hlinkClick r:id="rId4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i="0" dirty="0">
              <a:solidFill>
                <a:schemeClr val="tx1"/>
              </a:solidFill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598" name="Google Shape;598;p4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latin typeface="Lato Light"/>
                <a:ea typeface="Lato Light"/>
                <a:cs typeface="Lato Light"/>
                <a:sym typeface="Lato Light"/>
              </a:rPr>
              <a:t>26</a:t>
            </a:fld>
            <a:endParaRPr sz="1200" b="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Britannic Bold" panose="020B0903060703020204" pitchFamily="34" charset="77"/>
              </a:rPr>
              <a:t>2. </a:t>
            </a:r>
            <a:r>
              <a:rPr lang="en" sz="3200" dirty="0" err="1">
                <a:latin typeface="Britannic Bold" panose="020B0903060703020204" pitchFamily="34" charset="77"/>
              </a:rPr>
              <a:t>Dedica</a:t>
            </a:r>
            <a:r>
              <a:rPr lang="en" sz="3200" dirty="0">
                <a:latin typeface="Britannic Bold" panose="020B0903060703020204" pitchFamily="34" charset="77"/>
              </a:rPr>
              <a:t> </a:t>
            </a:r>
            <a:r>
              <a:rPr lang="en" sz="3200" dirty="0" err="1">
                <a:latin typeface="Britannic Bold" panose="020B0903060703020204" pitchFamily="34" charset="77"/>
              </a:rPr>
              <a:t>tiempo</a:t>
            </a:r>
            <a:endParaRPr sz="3200" dirty="0">
              <a:latin typeface="Britannic Bold" panose="020B0903060703020204" pitchFamily="34" charset="77"/>
            </a:endParaRPr>
          </a:p>
        </p:txBody>
      </p:sp>
      <p:sp>
        <p:nvSpPr>
          <p:cNvPr id="423" name="Google Shape;423;p19"/>
          <p:cNvSpPr txBox="1">
            <a:spLocks noGrp="1"/>
          </p:cNvSpPr>
          <p:nvPr>
            <p:ph type="body" idx="1"/>
          </p:nvPr>
        </p:nvSpPr>
        <p:spPr>
          <a:xfrm>
            <a:off x="2686696" y="1481456"/>
            <a:ext cx="6062284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No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tengas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miedo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a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esa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clase</a:t>
            </a:r>
            <a:endParaRPr sz="28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Ganarás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seguridad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tranquilidad</a:t>
            </a:r>
            <a:endParaRPr sz="28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8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424" name="Google Shape;42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3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D8A21-8CF3-624F-A720-EE1A30E10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784" y="3189875"/>
            <a:ext cx="1744472" cy="1744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Britannic Bold" panose="020B0903060703020204" pitchFamily="34" charset="77"/>
                <a:cs typeface="Baghdad" pitchFamily="2" charset="-78"/>
              </a:rPr>
              <a:t>3. </a:t>
            </a:r>
            <a:r>
              <a:rPr lang="en" sz="3200" dirty="0" err="1">
                <a:latin typeface="Britannic Bold" panose="020B0903060703020204" pitchFamily="34" charset="77"/>
                <a:cs typeface="Baghdad" pitchFamily="2" charset="-78"/>
              </a:rPr>
              <a:t>Estudia</a:t>
            </a:r>
            <a:r>
              <a:rPr lang="en" sz="3200" dirty="0">
                <a:latin typeface="Britannic Bold" panose="020B0903060703020204" pitchFamily="34" charset="77"/>
                <a:cs typeface="Baghdad" pitchFamily="2" charset="-78"/>
              </a:rPr>
              <a:t> </a:t>
            </a:r>
            <a:r>
              <a:rPr lang="en" sz="3200" dirty="0" err="1">
                <a:latin typeface="Britannic Bold" panose="020B0903060703020204" pitchFamily="34" charset="77"/>
                <a:cs typeface="Baghdad" pitchFamily="2" charset="-78"/>
              </a:rPr>
              <a:t>en</a:t>
            </a:r>
            <a:r>
              <a:rPr lang="en" sz="3200" dirty="0">
                <a:latin typeface="Britannic Bold" panose="020B0903060703020204" pitchFamily="34" charset="77"/>
                <a:cs typeface="Baghdad" pitchFamily="2" charset="-78"/>
              </a:rPr>
              <a:t> </a:t>
            </a:r>
            <a:r>
              <a:rPr lang="en" sz="3200" dirty="0" err="1">
                <a:latin typeface="Britannic Bold" panose="020B0903060703020204" pitchFamily="34" charset="77"/>
                <a:cs typeface="Baghdad" pitchFamily="2" charset="-78"/>
              </a:rPr>
              <a:t>grupo</a:t>
            </a:r>
            <a:endParaRPr sz="3200" dirty="0">
              <a:latin typeface="Britannic Bold" panose="020B0903060703020204" pitchFamily="34" charset="77"/>
              <a:cs typeface="Baghdad" pitchFamily="2" charset="-78"/>
            </a:endParaRPr>
          </a:p>
        </p:txBody>
      </p:sp>
      <p:sp>
        <p:nvSpPr>
          <p:cNvPr id="431" name="Google Shape;431;p20"/>
          <p:cNvSpPr txBox="1">
            <a:spLocks noGrp="1"/>
          </p:cNvSpPr>
          <p:nvPr>
            <p:ph type="body" idx="1"/>
          </p:nvPr>
        </p:nvSpPr>
        <p:spPr>
          <a:xfrm>
            <a:off x="3214247" y="1088264"/>
            <a:ext cx="5929753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Elige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a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alguien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que se tome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en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serio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el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estudio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</a:t>
            </a:r>
            <a:endParaRPr sz="28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Si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un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compañero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clase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podrás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compartir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notas</a:t>
            </a:r>
            <a:endParaRPr sz="28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8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432" name="Google Shape;432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4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33" name="Google Shape;4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43" y="2904794"/>
            <a:ext cx="2929004" cy="195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Britannic Bold" panose="020B0903060703020204" pitchFamily="34" charset="77"/>
              </a:rPr>
              <a:t>4. </a:t>
            </a:r>
            <a:r>
              <a:rPr lang="en" sz="3200" dirty="0" err="1">
                <a:latin typeface="Britannic Bold" panose="020B0903060703020204" pitchFamily="34" charset="77"/>
              </a:rPr>
              <a:t>Repasa</a:t>
            </a:r>
            <a:r>
              <a:rPr lang="en" sz="3200" dirty="0">
                <a:latin typeface="Britannic Bold" panose="020B0903060703020204" pitchFamily="34" charset="77"/>
              </a:rPr>
              <a:t> a </a:t>
            </a:r>
            <a:r>
              <a:rPr lang="en" sz="3200" dirty="0" err="1">
                <a:latin typeface="Britannic Bold" panose="020B0903060703020204" pitchFamily="34" charset="77"/>
              </a:rPr>
              <a:t>diario</a:t>
            </a:r>
            <a:endParaRPr sz="3200" dirty="0">
              <a:latin typeface="Britannic Bold" panose="020B0903060703020204" pitchFamily="34" charset="77"/>
            </a:endParaRPr>
          </a:p>
        </p:txBody>
      </p:sp>
      <p:sp>
        <p:nvSpPr>
          <p:cNvPr id="439" name="Google Shape;439;p21"/>
          <p:cNvSpPr txBox="1">
            <a:spLocks noGrp="1"/>
          </p:cNvSpPr>
          <p:nvPr>
            <p:ph type="body" idx="1"/>
          </p:nvPr>
        </p:nvSpPr>
        <p:spPr>
          <a:xfrm>
            <a:off x="2514600" y="1067287"/>
            <a:ext cx="6083856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○"/>
            </a:pP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Te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ayudará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a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poder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adquirir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el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hábito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estudio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oppins"/>
              <a:buChar char="○"/>
            </a:pP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Hará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tus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tiempos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studio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más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cortos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podrás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refrescar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los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conceptos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para las </a:t>
            </a:r>
            <a:r>
              <a:rPr lang="en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pruebas</a:t>
            </a:r>
            <a:r>
              <a:rPr lang="en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 </a:t>
            </a:r>
            <a:endParaRPr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440" name="Google Shape;440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5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41" name="Google Shape;4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828" y="2879199"/>
            <a:ext cx="3161574" cy="210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Britannic Bold" panose="020B0903060703020204" pitchFamily="34" charset="77"/>
              </a:rPr>
              <a:t>5. </a:t>
            </a:r>
            <a:r>
              <a:rPr lang="en" sz="2800" dirty="0" err="1">
                <a:latin typeface="Britannic Bold" panose="020B0903060703020204" pitchFamily="34" charset="77"/>
              </a:rPr>
              <a:t>Diviértete</a:t>
            </a:r>
            <a:endParaRPr sz="2800" dirty="0">
              <a:latin typeface="Britannic Bold" panose="020B0903060703020204" pitchFamily="34" charset="77"/>
            </a:endParaRPr>
          </a:p>
        </p:txBody>
      </p:sp>
      <p:sp>
        <p:nvSpPr>
          <p:cNvPr id="447" name="Google Shape;447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○"/>
            </a:pP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Las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recompensas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son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una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manera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sana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de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incentivar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los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hábitos</a:t>
            </a:r>
            <a:r>
              <a:rPr lang="en" sz="2000" b="1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de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estudio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 </a:t>
            </a:r>
            <a:endParaRPr sz="20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oppins"/>
              <a:buChar char="○"/>
            </a:pP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Cuando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alcanzas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la meta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haz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algo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que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disfrutes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 </a:t>
            </a:r>
            <a:endParaRPr sz="20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448" name="Google Shape;44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6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49" name="Google Shape;4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633" y="3189875"/>
            <a:ext cx="2995650" cy="14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Britannic Bold" panose="020B0903060703020204" pitchFamily="34" charset="77"/>
              </a:rPr>
              <a:t>6. </a:t>
            </a:r>
            <a:r>
              <a:rPr lang="en" sz="2400" dirty="0" err="1">
                <a:latin typeface="Britannic Bold" panose="020B0903060703020204" pitchFamily="34" charset="77"/>
              </a:rPr>
              <a:t>Dile</a:t>
            </a:r>
            <a:r>
              <a:rPr lang="en" sz="2400" dirty="0">
                <a:latin typeface="Britannic Bold" panose="020B0903060703020204" pitchFamily="34" charset="77"/>
              </a:rPr>
              <a:t> NO a las </a:t>
            </a:r>
            <a:r>
              <a:rPr lang="en" sz="2400" dirty="0" err="1">
                <a:latin typeface="Britannic Bold" panose="020B0903060703020204" pitchFamily="34" charset="77"/>
              </a:rPr>
              <a:t>distracciones</a:t>
            </a:r>
            <a:endParaRPr sz="2400" dirty="0">
              <a:latin typeface="Britannic Bold" panose="020B0903060703020204" pitchFamily="34" charset="77"/>
            </a:endParaRPr>
          </a:p>
        </p:txBody>
      </p:sp>
      <p:sp>
        <p:nvSpPr>
          <p:cNvPr id="455" name="Google Shape;455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○"/>
            </a:pP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Apaga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la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televisión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,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guarda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el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teléfono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y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cualquier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dispositivo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que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pueda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distraerte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. </a:t>
            </a:r>
            <a:endParaRPr sz="20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oppins"/>
              <a:buChar char="○"/>
            </a:pP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Considera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ir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a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estudiar</a:t>
            </a:r>
            <a:r>
              <a:rPr lang="en" sz="20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a la </a:t>
            </a:r>
            <a:r>
              <a:rPr lang="en" sz="20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biblioteca</a:t>
            </a:r>
            <a:endParaRPr sz="20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oppins"/>
              <a:buChar char="○"/>
            </a:pPr>
            <a:r>
              <a:rPr lang="en" sz="2000" dirty="0" err="1">
                <a:latin typeface="Raanana" pitchFamily="2" charset="-79"/>
                <a:cs typeface="Raanana" pitchFamily="2" charset="-79"/>
              </a:rPr>
              <a:t>Escucha</a:t>
            </a:r>
            <a:r>
              <a:rPr lang="en" sz="20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2000" dirty="0" err="1">
                <a:latin typeface="Raanana" pitchFamily="2" charset="-79"/>
                <a:cs typeface="Raanana" pitchFamily="2" charset="-79"/>
              </a:rPr>
              <a:t>música</a:t>
            </a:r>
            <a:r>
              <a:rPr lang="en" sz="2000" dirty="0">
                <a:latin typeface="Raanana" pitchFamily="2" charset="-79"/>
                <a:cs typeface="Raanana" pitchFamily="2" charset="-79"/>
              </a:rPr>
              <a:t> suave </a:t>
            </a:r>
            <a:r>
              <a:rPr lang="en" sz="2000" dirty="0" err="1">
                <a:latin typeface="Raanana" pitchFamily="2" charset="-79"/>
                <a:cs typeface="Raanana" pitchFamily="2" charset="-79"/>
              </a:rPr>
              <a:t>si</a:t>
            </a:r>
            <a:r>
              <a:rPr lang="en" sz="2000" dirty="0">
                <a:latin typeface="Raanana" pitchFamily="2" charset="-79"/>
                <a:cs typeface="Raanana" pitchFamily="2" charset="-79"/>
              </a:rPr>
              <a:t> no </a:t>
            </a:r>
            <a:r>
              <a:rPr lang="en" sz="2000" dirty="0" err="1">
                <a:latin typeface="Raanana" pitchFamily="2" charset="-79"/>
                <a:cs typeface="Raanana" pitchFamily="2" charset="-79"/>
              </a:rPr>
              <a:t>es</a:t>
            </a:r>
            <a:r>
              <a:rPr lang="en" sz="2000" dirty="0">
                <a:latin typeface="Raanana" pitchFamily="2" charset="-79"/>
                <a:cs typeface="Raanana" pitchFamily="2" charset="-79"/>
              </a:rPr>
              <a:t> un distractor para </a:t>
            </a:r>
            <a:r>
              <a:rPr lang="en" sz="2000" dirty="0" err="1">
                <a:latin typeface="Raanana" pitchFamily="2" charset="-79"/>
                <a:cs typeface="Raanana" pitchFamily="2" charset="-79"/>
              </a:rPr>
              <a:t>ti</a:t>
            </a:r>
            <a:r>
              <a:rPr lang="en" sz="2000" dirty="0">
                <a:latin typeface="Raanana" pitchFamily="2" charset="-79"/>
                <a:cs typeface="Raanana" pitchFamily="2" charset="-79"/>
              </a:rPr>
              <a:t>.</a:t>
            </a:r>
            <a:endParaRPr sz="2000" dirty="0">
              <a:latin typeface="Raanana" pitchFamily="2" charset="-79"/>
              <a:cs typeface="Raanana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Raanana" pitchFamily="2" charset="-79"/>
              <a:cs typeface="Raanana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456" name="Google Shape;456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7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57" name="Google Shape;4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593" y="2615184"/>
            <a:ext cx="1508455" cy="203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Britannic Bold" panose="020B0903060703020204" pitchFamily="34" charset="77"/>
              </a:rPr>
              <a:t>7. </a:t>
            </a:r>
            <a:r>
              <a:rPr lang="en" sz="2800" dirty="0" err="1">
                <a:latin typeface="Britannic Bold" panose="020B0903060703020204" pitchFamily="34" charset="77"/>
              </a:rPr>
              <a:t>Busca</a:t>
            </a:r>
            <a:r>
              <a:rPr lang="en" sz="2800" dirty="0">
                <a:latin typeface="Britannic Bold" panose="020B0903060703020204" pitchFamily="34" charset="77"/>
              </a:rPr>
              <a:t> </a:t>
            </a:r>
            <a:r>
              <a:rPr lang="en" sz="2800" dirty="0" err="1">
                <a:latin typeface="Britannic Bold" panose="020B0903060703020204" pitchFamily="34" charset="77"/>
              </a:rPr>
              <a:t>ayuda</a:t>
            </a:r>
            <a:endParaRPr sz="2800" dirty="0">
              <a:latin typeface="Britannic Bold" panose="020B0903060703020204" pitchFamily="34" charset="77"/>
            </a:endParaRPr>
          </a:p>
        </p:txBody>
      </p:sp>
      <p:sp>
        <p:nvSpPr>
          <p:cNvPr id="463" name="Google Shape;463;p24"/>
          <p:cNvSpPr txBox="1">
            <a:spLocks noGrp="1"/>
          </p:cNvSpPr>
          <p:nvPr>
            <p:ph type="body" idx="1"/>
          </p:nvPr>
        </p:nvSpPr>
        <p:spPr>
          <a:xfrm>
            <a:off x="2901874" y="811663"/>
            <a:ext cx="5764809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68300" algn="just" rtl="0">
              <a:spcBef>
                <a:spcPts val="1000"/>
              </a:spcBef>
              <a:spcAft>
                <a:spcPts val="0"/>
              </a:spcAft>
              <a:buSzPts val="2200"/>
              <a:buFont typeface="Poppins"/>
              <a:buChar char="○"/>
            </a:pPr>
            <a:r>
              <a:rPr lang="en" sz="2800" dirty="0" err="1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Considera</a:t>
            </a: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 un tutor. </a:t>
            </a:r>
            <a:endParaRPr sz="2800" dirty="0">
              <a:latin typeface="Raanana" pitchFamily="2" charset="-79"/>
              <a:ea typeface="Poppins"/>
              <a:cs typeface="Raanana" pitchFamily="2" charset="-79"/>
              <a:sym typeface="Poppins"/>
            </a:endParaRPr>
          </a:p>
          <a:p>
            <a:pPr marL="457200" lvl="0" indent="-368300" algn="just" rtl="0">
              <a:spcBef>
                <a:spcPts val="1000"/>
              </a:spcBef>
              <a:spcAft>
                <a:spcPts val="1000"/>
              </a:spcAft>
              <a:buSzPts val="2200"/>
              <a:buFont typeface="Poppins"/>
              <a:buChar char="○"/>
            </a:pPr>
            <a:r>
              <a:rPr lang="en" sz="2800" dirty="0">
                <a:latin typeface="Raanana" pitchFamily="2" charset="-79"/>
                <a:ea typeface="Poppins"/>
                <a:cs typeface="Raanana" pitchFamily="2" charset="-79"/>
                <a:sym typeface="Poppins"/>
              </a:rPr>
              <a:t>CAE </a:t>
            </a:r>
          </a:p>
          <a:p>
            <a:pPr indent="-368300" algn="just">
              <a:spcBef>
                <a:spcPts val="1000"/>
              </a:spcBef>
              <a:spcAft>
                <a:spcPts val="1000"/>
              </a:spcAft>
              <a:buSzPts val="2200"/>
              <a:buFont typeface="Poppins"/>
              <a:buChar char="○"/>
            </a:pPr>
            <a:r>
              <a:rPr lang="en-US" sz="2800" dirty="0" err="1">
                <a:latin typeface="Raanana" pitchFamily="2" charset="-79"/>
                <a:cs typeface="Raanana" pitchFamily="2" charset="-79"/>
              </a:rPr>
              <a:t>Ve</a:t>
            </a:r>
            <a:r>
              <a:rPr lang="en-US" sz="2800" dirty="0">
                <a:latin typeface="Raanana" pitchFamily="2" charset="-79"/>
                <a:cs typeface="Raanana" pitchFamily="2" charset="-79"/>
              </a:rPr>
              <a:t> videos de </a:t>
            </a:r>
            <a:r>
              <a:rPr lang="en-US" sz="2800" dirty="0" err="1">
                <a:latin typeface="Raanana" pitchFamily="2" charset="-79"/>
                <a:cs typeface="Raanana" pitchFamily="2" charset="-79"/>
              </a:rPr>
              <a:t>temas</a:t>
            </a:r>
            <a:r>
              <a:rPr lang="en-US" sz="2800" dirty="0">
                <a:latin typeface="Raanana" pitchFamily="2" charset="-79"/>
                <a:cs typeface="Raanana" pitchFamily="2" charset="-79"/>
              </a:rPr>
              <a:t> de la </a:t>
            </a:r>
            <a:r>
              <a:rPr lang="en-US" sz="2800" dirty="0" err="1">
                <a:latin typeface="Raanana" pitchFamily="2" charset="-79"/>
                <a:cs typeface="Raanana" pitchFamily="2" charset="-79"/>
              </a:rPr>
              <a:t>clase</a:t>
            </a:r>
            <a:r>
              <a:rPr lang="en-US" sz="2800" dirty="0">
                <a:latin typeface="Raanana" pitchFamily="2" charset="-79"/>
                <a:cs typeface="Raanana" pitchFamily="2" charset="-79"/>
              </a:rPr>
              <a:t>.</a:t>
            </a:r>
          </a:p>
          <a:p>
            <a:pPr marL="457200" lvl="0" indent="-368300" algn="just" rtl="0">
              <a:spcBef>
                <a:spcPts val="1000"/>
              </a:spcBef>
              <a:spcAft>
                <a:spcPts val="1000"/>
              </a:spcAft>
              <a:buSzPts val="2200"/>
              <a:buFont typeface="Poppins"/>
              <a:buChar char="○"/>
            </a:pPr>
            <a:endParaRPr sz="28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464" name="Google Shape;464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8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65" name="Google Shape;465;p24"/>
          <p:cNvPicPr preferRelativeResize="0"/>
          <p:nvPr/>
        </p:nvPicPr>
        <p:blipFill rotWithShape="1">
          <a:blip r:embed="rId3">
            <a:alphaModFix/>
          </a:blip>
          <a:srcRect r="80683"/>
          <a:stretch/>
        </p:blipFill>
        <p:spPr>
          <a:xfrm>
            <a:off x="820192" y="2889504"/>
            <a:ext cx="2127401" cy="1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Britannic Bold" panose="020B0903060703020204" pitchFamily="34" charset="77"/>
              </a:rPr>
              <a:t>8. </a:t>
            </a:r>
            <a:r>
              <a:rPr lang="en" sz="2800" dirty="0" err="1">
                <a:latin typeface="Britannic Bold" panose="020B0903060703020204" pitchFamily="34" charset="77"/>
              </a:rPr>
              <a:t>Conoce</a:t>
            </a:r>
            <a:r>
              <a:rPr lang="en" sz="2800" dirty="0">
                <a:latin typeface="Britannic Bold" panose="020B0903060703020204" pitchFamily="34" charset="77"/>
              </a:rPr>
              <a:t> a </a:t>
            </a:r>
            <a:r>
              <a:rPr lang="en" sz="2800" dirty="0" err="1">
                <a:latin typeface="Britannic Bold" panose="020B0903060703020204" pitchFamily="34" charset="77"/>
              </a:rPr>
              <a:t>tu</a:t>
            </a:r>
            <a:r>
              <a:rPr lang="en" sz="2800" dirty="0">
                <a:latin typeface="Britannic Bold" panose="020B0903060703020204" pitchFamily="34" charset="77"/>
              </a:rPr>
              <a:t> </a:t>
            </a:r>
            <a:r>
              <a:rPr lang="en" sz="2800" dirty="0" err="1">
                <a:latin typeface="Britannic Bold" panose="020B0903060703020204" pitchFamily="34" charset="77"/>
              </a:rPr>
              <a:t>profesor</a:t>
            </a:r>
            <a:endParaRPr sz="2800" dirty="0">
              <a:latin typeface="Britannic Bold" panose="020B0903060703020204" pitchFamily="34" charset="77"/>
            </a:endParaRPr>
          </a:p>
        </p:txBody>
      </p:sp>
      <p:sp>
        <p:nvSpPr>
          <p:cNvPr id="471" name="Google Shape;471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○"/>
            </a:pPr>
            <a:r>
              <a:rPr lang="en" sz="2400" dirty="0" err="1">
                <a:latin typeface="Raanana" pitchFamily="2" charset="-79"/>
                <a:cs typeface="Raanana" pitchFamily="2" charset="-79"/>
              </a:rPr>
              <a:t>Presta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atención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a lo que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recalca</a:t>
            </a:r>
            <a:endParaRPr sz="2400" dirty="0">
              <a:latin typeface="Raanana" pitchFamily="2" charset="-79"/>
              <a:cs typeface="Raanana" pitchFamily="2" charset="-79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400" dirty="0" err="1">
                <a:latin typeface="Raanana" pitchFamily="2" charset="-79"/>
                <a:cs typeface="Raanana" pitchFamily="2" charset="-79"/>
              </a:rPr>
              <a:t>Observa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la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dinámica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de la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clase</a:t>
            </a:r>
            <a:endParaRPr sz="2400" dirty="0">
              <a:latin typeface="Raanana" pitchFamily="2" charset="-79"/>
              <a:cs typeface="Raanana" pitchFamily="2" charset="-79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400" dirty="0" err="1">
                <a:latin typeface="Raanana" pitchFamily="2" charset="-79"/>
                <a:cs typeface="Raanana" pitchFamily="2" charset="-79"/>
              </a:rPr>
              <a:t>Pregunta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en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qué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formato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será</a:t>
            </a:r>
            <a:r>
              <a:rPr lang="en" sz="2400" dirty="0">
                <a:latin typeface="Raanana" pitchFamily="2" charset="-79"/>
                <a:cs typeface="Raanana" pitchFamily="2" charset="-79"/>
              </a:rPr>
              <a:t> el </a:t>
            </a:r>
            <a:r>
              <a:rPr lang="en" sz="2400" dirty="0" err="1">
                <a:latin typeface="Raanana" pitchFamily="2" charset="-79"/>
                <a:cs typeface="Raanana" pitchFamily="2" charset="-79"/>
              </a:rPr>
              <a:t>examen</a:t>
            </a:r>
            <a:endParaRPr sz="2400" dirty="0">
              <a:latin typeface="Raanana" pitchFamily="2" charset="-79"/>
              <a:cs typeface="Raanana" pitchFamily="2" charset="-79"/>
            </a:endParaRPr>
          </a:p>
        </p:txBody>
      </p:sp>
      <p:sp>
        <p:nvSpPr>
          <p:cNvPr id="472" name="Google Shape;472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9</a:t>
            </a:fld>
            <a:endParaRPr sz="1200" b="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73" name="Google Shape;4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59" y="2880360"/>
            <a:ext cx="2642616" cy="152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616</Words>
  <Application>Microsoft Macintosh PowerPoint</Application>
  <PresentationFormat>On-screen Show (16:9)</PresentationFormat>
  <Paragraphs>93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Poppins</vt:lpstr>
      <vt:lpstr>Britannic Bold</vt:lpstr>
      <vt:lpstr>Roboto Slab Light</vt:lpstr>
      <vt:lpstr>Baghdad</vt:lpstr>
      <vt:lpstr>Arial</vt:lpstr>
      <vt:lpstr>Roboto Slab</vt:lpstr>
      <vt:lpstr>Raanana</vt:lpstr>
      <vt:lpstr>Lato Light</vt:lpstr>
      <vt:lpstr>Kent template</vt:lpstr>
      <vt:lpstr>Cómo estudiar efectivamente y tomar apuntes exitosos</vt:lpstr>
      <vt:lpstr>1. Organiza tu tiempo</vt:lpstr>
      <vt:lpstr>2. Dedica tiempo</vt:lpstr>
      <vt:lpstr>3. Estudia en grupo</vt:lpstr>
      <vt:lpstr>4. Repasa a diario</vt:lpstr>
      <vt:lpstr>5. Diviértete</vt:lpstr>
      <vt:lpstr>6. Dile NO a las distracciones</vt:lpstr>
      <vt:lpstr>7. Busca ayuda</vt:lpstr>
      <vt:lpstr>8. Conoce a tu profesor</vt:lpstr>
      <vt:lpstr>Errores comunes al estudiar para un examen</vt:lpstr>
      <vt:lpstr>No a la  botella</vt:lpstr>
      <vt:lpstr>Enfócate</vt:lpstr>
      <vt:lpstr>No a las redes sociales</vt:lpstr>
      <vt:lpstr>Busca tu lugar de estudio</vt:lpstr>
      <vt:lpstr>¡Tú puedes!</vt:lpstr>
      <vt:lpstr>Tomando Apuntes</vt:lpstr>
      <vt:lpstr>Mano  vs. Computadora</vt:lpstr>
      <vt:lpstr>Método Cornell</vt:lpstr>
      <vt:lpstr>PowerPoint Presentation</vt:lpstr>
      <vt:lpstr>Página Dividida</vt:lpstr>
      <vt:lpstr>Visual</vt:lpstr>
      <vt:lpstr>Ve preparado</vt:lpstr>
      <vt:lpstr>Símbolos, Abreviaturas</vt:lpstr>
      <vt:lpstr>POST-IT y AGENDAS</vt:lpstr>
      <vt:lpstr>¡Recuerda!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estudiar efectivamente y tomar apuntes exitosos</dc:title>
  <cp:lastModifiedBy>CORALIS I AGUAYO FERNANDEZ</cp:lastModifiedBy>
  <cp:revision>8</cp:revision>
  <dcterms:modified xsi:type="dcterms:W3CDTF">2018-09-13T12:29:57Z</dcterms:modified>
</cp:coreProperties>
</file>