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19"/>
  </p:notesMasterIdLst>
  <p:handoutMasterIdLst>
    <p:handoutMasterId r:id="rId20"/>
  </p:handoutMasterIdLst>
  <p:sldIdLst>
    <p:sldId id="258" r:id="rId5"/>
    <p:sldId id="263" r:id="rId6"/>
    <p:sldId id="284" r:id="rId7"/>
    <p:sldId id="267" r:id="rId8"/>
    <p:sldId id="265" r:id="rId9"/>
    <p:sldId id="273" r:id="rId10"/>
    <p:sldId id="291" r:id="rId11"/>
    <p:sldId id="290" r:id="rId12"/>
    <p:sldId id="279" r:id="rId13"/>
    <p:sldId id="281" r:id="rId14"/>
    <p:sldId id="288" r:id="rId15"/>
    <p:sldId id="289" r:id="rId16"/>
    <p:sldId id="280" r:id="rId17"/>
    <p:sldId id="28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2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-108" y="-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24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6F081-8781-4431-8FD4-2CF608CD7C47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E42EF-B2A2-4428-A098-E6934E28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19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CA47C-B7FD-4BE9-B0E6-81BA758D95F2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716F0-385D-4F6E-BE54-A09D410D24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2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3716F0-385D-4F6E-BE54-A09D410D24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46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24136-D290-48F3-A182-4C46BEB5146B}" type="datetime1">
              <a:rPr lang="en-US" smtClean="0"/>
              <a:t>5/22/2018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60587" y="2942602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096869" y="2944634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283619" y="3136658"/>
            <a:ext cx="1213632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93978" y="3055622"/>
            <a:ext cx="926379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435" y="4625268"/>
            <a:ext cx="1016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22429" y="4559277"/>
            <a:ext cx="9006888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18628" y="3139440"/>
            <a:ext cx="9014491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4"/>
            <a:ext cx="88392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D44C-38B1-4D0F-9006-D5774F331095}" type="datetime1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8936" y="228600"/>
            <a:ext cx="247904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3634" y="351410"/>
            <a:ext cx="2229647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3" y="395428"/>
            <a:ext cx="1980708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2296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518A-FD4F-4358-B95B-9DB5A17160FB}" type="datetime1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A9F4F-03AD-4497-A65D-076601BD41D2}" type="datetime1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BF3AC-A781-43AA-8BD5-B12F49168B94}" type="datetime1">
              <a:rPr lang="en-US" smtClean="0"/>
              <a:t>5/22/2018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56875" y="3048000"/>
            <a:ext cx="1071173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0"/>
            <a:ext cx="102616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00661" y="4541521"/>
            <a:ext cx="1042416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1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1010" y="3124200"/>
            <a:ext cx="10423465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A41-C91B-43FF-9881-F5DA9878418F}" type="datetime1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8"/>
            <a:ext cx="538691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0"/>
            <a:ext cx="5386917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AA76-41EE-4C13-950E-E611B8B8FC52}" type="datetime1">
              <a:rPr lang="en-US" smtClean="0"/>
              <a:t>5/22/2018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7A26-E7BC-4498-97E4-87AF12377CA9}" type="datetime1">
              <a:rPr lang="en-US" smtClean="0"/>
              <a:t>5/22/2018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A4171-1117-4486-993C-35A7470D8847}" type="datetime1">
              <a:rPr lang="en-US" smtClean="0"/>
              <a:t>5/22/2018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4CB8-1563-4663-81DB-74EB416C19BE}" type="datetime1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2254" y="1642472"/>
            <a:ext cx="3311005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2"/>
            <a:ext cx="3064845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7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724CE-2468-448B-87C1-A92EDD78369B}" type="datetime1">
              <a:rPr lang="en-US" smtClean="0"/>
              <a:t>5/22/2018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6000" y="5029200"/>
            <a:ext cx="10134353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219200" y="5638800"/>
            <a:ext cx="977135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07452" y="5074920"/>
            <a:ext cx="10594848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9728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CD11720-76E7-46E6-B0AA-057287C42052}" type="datetime1">
              <a:rPr lang="en-US" smtClean="0"/>
              <a:t>5/22/2018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65760" y="278166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151" y="372862"/>
            <a:ext cx="1117402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" TargetMode="External"/><Relationship Id="rId2" Type="http://schemas.openxmlformats.org/officeDocument/2006/relationships/hyperlink" Target="http://die.rae.es/?w=dicciionari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urbandictionary.com/" TargetMode="External"/><Relationship Id="rId4" Type="http://schemas.openxmlformats.org/officeDocument/2006/relationships/hyperlink" Target="https://www.iep.utm.edu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" TargetMode="External"/><Relationship Id="rId2" Type="http://schemas.openxmlformats.org/officeDocument/2006/relationships/hyperlink" Target="http://dle.rae.es/?w=diccionari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mile.amazon.com/" TargetMode="External"/><Relationship Id="rId4" Type="http://schemas.openxmlformats.org/officeDocument/2006/relationships/hyperlink" Target="https://www.iep.utm.ed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Programa</a:t>
            </a:r>
            <a:r>
              <a:rPr lang="en-US" dirty="0"/>
              <a:t> de </a:t>
            </a:r>
            <a:r>
              <a:rPr lang="en-US" dirty="0" err="1"/>
              <a:t>Estudiantes</a:t>
            </a:r>
            <a:r>
              <a:rPr lang="en-US" dirty="0"/>
              <a:t> </a:t>
            </a:r>
            <a:r>
              <a:rPr lang="en-US" dirty="0" err="1" smtClean="0"/>
              <a:t>Mentores</a:t>
            </a:r>
            <a:r>
              <a:rPr lang="en-US" dirty="0" smtClean="0"/>
              <a:t> - PEM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R" cap="none" smtClean="0"/>
              <a:t>Algunas recomendaciones </a:t>
            </a:r>
            <a:r>
              <a:rPr lang="es-PR" cap="none" dirty="0" smtClean="0"/>
              <a:t>para tener</a:t>
            </a:r>
            <a:br>
              <a:rPr lang="es-PR" cap="none" dirty="0" smtClean="0"/>
            </a:br>
            <a:r>
              <a:rPr lang="es-PR" cap="none" dirty="0" smtClean="0"/>
              <a:t>hábitos de estudio exitosos</a:t>
            </a:r>
            <a:endParaRPr lang="es-PR" cap="none" dirty="0"/>
          </a:p>
        </p:txBody>
      </p:sp>
      <p:sp>
        <p:nvSpPr>
          <p:cNvPr id="4" name="TextBox 3"/>
          <p:cNvSpPr txBox="1"/>
          <p:nvPr/>
        </p:nvSpPr>
        <p:spPr>
          <a:xfrm>
            <a:off x="1596325" y="728420"/>
            <a:ext cx="83380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Universidad de Puerto Rico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Cayey</a:t>
            </a:r>
            <a:endParaRPr lang="en-US" sz="2400" dirty="0"/>
          </a:p>
          <a:p>
            <a:pPr algn="ctr"/>
            <a:r>
              <a:rPr lang="en-US" sz="2400" dirty="0"/>
              <a:t>Centro </a:t>
            </a:r>
            <a:r>
              <a:rPr lang="en-US" sz="2400" dirty="0" err="1"/>
              <a:t>Interdisciplinario</a:t>
            </a:r>
            <a:r>
              <a:rPr lang="en-US" sz="2400" dirty="0"/>
              <a:t> de </a:t>
            </a:r>
            <a:r>
              <a:rPr lang="en-US" sz="2400" dirty="0" err="1"/>
              <a:t>Desarrollo</a:t>
            </a:r>
            <a:r>
              <a:rPr lang="en-US" sz="2400" dirty="0"/>
              <a:t> </a:t>
            </a:r>
            <a:r>
              <a:rPr lang="en-US" sz="2400" dirty="0" err="1"/>
              <a:t>Estudiantil</a:t>
            </a:r>
            <a:r>
              <a:rPr lang="en-US" sz="2400" dirty="0"/>
              <a:t> - CEDE</a:t>
            </a:r>
            <a:endParaRPr lang="es-PR" sz="2400" dirty="0"/>
          </a:p>
        </p:txBody>
      </p:sp>
    </p:spTree>
    <p:extLst>
      <p:ext uri="{BB962C8B-B14F-4D97-AF65-F5344CB8AC3E}">
        <p14:creationId xmlns:p14="http://schemas.microsoft.com/office/powerpoint/2010/main" val="1766948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cap="none" dirty="0" err="1" smtClean="0"/>
              <a:t>Orejitas</a:t>
            </a:r>
            <a:r>
              <a:rPr lang="en-US" b="1" cap="none" dirty="0" smtClean="0"/>
              <a:t> del saber</a:t>
            </a:r>
            <a:r>
              <a:rPr lang="en-US" cap="none" dirty="0" smtClean="0"/>
              <a:t>:</a:t>
            </a:r>
            <a:br>
              <a:rPr lang="en-US" cap="none" dirty="0" smtClean="0"/>
            </a:br>
            <a:r>
              <a:rPr lang="en-US" cap="none" dirty="0" err="1" smtClean="0"/>
              <a:t>Distingamos</a:t>
            </a:r>
            <a:r>
              <a:rPr lang="en-US" cap="none" dirty="0" smtClean="0"/>
              <a:t>: </a:t>
            </a:r>
            <a:r>
              <a:rPr lang="en-US" cap="none" dirty="0" err="1" smtClean="0"/>
              <a:t>Estudiar</a:t>
            </a:r>
            <a:r>
              <a:rPr lang="en-US" cap="none" dirty="0" smtClean="0"/>
              <a:t> versus </a:t>
            </a:r>
            <a:r>
              <a:rPr lang="en-US" cap="none" dirty="0" err="1" smtClean="0"/>
              <a:t>Estudio</a:t>
            </a:r>
            <a:r>
              <a:rPr lang="en-US" cap="none" dirty="0" smtClean="0"/>
              <a:t> </a:t>
            </a:r>
            <a:r>
              <a:rPr lang="en-US" cap="none" dirty="0" err="1" smtClean="0"/>
              <a:t>espaciado</a:t>
            </a:r>
            <a:endParaRPr lang="en-US" cap="none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idx="1"/>
          </p:nvPr>
        </p:nvSpPr>
        <p:spPr>
          <a:xfrm>
            <a:off x="281092" y="3136336"/>
            <a:ext cx="5386917" cy="639762"/>
          </a:xfrm>
        </p:spPr>
        <p:txBody>
          <a:bodyPr>
            <a:normAutofit/>
          </a:bodyPr>
          <a:lstStyle/>
          <a:p>
            <a:pPr marL="54864"/>
            <a:r>
              <a:rPr lang="en-US" sz="2800" dirty="0" err="1"/>
              <a:t>Ejemplos</a:t>
            </a:r>
            <a:r>
              <a:rPr lang="en-US" sz="2800" dirty="0"/>
              <a:t> de </a:t>
            </a:r>
            <a:r>
              <a:rPr lang="en-US" sz="2800" dirty="0" err="1"/>
              <a:t>estudio</a:t>
            </a:r>
            <a:r>
              <a:rPr lang="en-US" sz="2800" dirty="0"/>
              <a:t> regular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>
          <a:xfrm>
            <a:off x="515008" y="3965944"/>
            <a:ext cx="5152145" cy="2541182"/>
          </a:xfrm>
        </p:spPr>
        <p:txBody>
          <a:bodyPr>
            <a:normAutofit/>
          </a:bodyPr>
          <a:lstStyle/>
          <a:p>
            <a:pPr marL="340614" indent="-285750">
              <a:buFont typeface="Wingdings" panose="05000000000000000000" pitchFamily="2" charset="2"/>
              <a:buChar char="§"/>
            </a:pPr>
            <a:r>
              <a:rPr lang="en-US" sz="2600" dirty="0"/>
              <a:t>Leer </a:t>
            </a:r>
            <a:r>
              <a:rPr lang="en-US" sz="2600" dirty="0" err="1"/>
              <a:t>esta</a:t>
            </a:r>
            <a:r>
              <a:rPr lang="en-US" sz="2600" dirty="0"/>
              <a:t> </a:t>
            </a:r>
            <a:r>
              <a:rPr lang="en-US" sz="2600" dirty="0" err="1"/>
              <a:t>presentación</a:t>
            </a:r>
            <a:r>
              <a:rPr lang="en-US" sz="2600" dirty="0"/>
              <a:t> </a:t>
            </a:r>
            <a:r>
              <a:rPr lang="en-US" sz="2600" dirty="0" err="1" smtClean="0"/>
              <a:t>ininterrumpidamente</a:t>
            </a:r>
            <a:endParaRPr lang="en-US" sz="2600" dirty="0"/>
          </a:p>
          <a:p>
            <a:pPr marL="340614" indent="-285750">
              <a:buFont typeface="Wingdings" panose="05000000000000000000" pitchFamily="2" charset="2"/>
              <a:buChar char="§"/>
            </a:pPr>
            <a:r>
              <a:rPr lang="en-US" sz="2600" dirty="0" err="1"/>
              <a:t>Tomar</a:t>
            </a:r>
            <a:r>
              <a:rPr lang="en-US" sz="2600" dirty="0"/>
              <a:t> el </a:t>
            </a:r>
            <a:r>
              <a:rPr lang="en-US" sz="2600" dirty="0" err="1"/>
              <a:t>capítulo</a:t>
            </a:r>
            <a:r>
              <a:rPr lang="en-US" sz="2600" dirty="0"/>
              <a:t> de un </a:t>
            </a:r>
            <a:r>
              <a:rPr lang="en-US" sz="2600" dirty="0" err="1"/>
              <a:t>libro</a:t>
            </a:r>
            <a:r>
              <a:rPr lang="en-US" sz="2600" dirty="0"/>
              <a:t> de </a:t>
            </a:r>
            <a:r>
              <a:rPr lang="en-US" sz="2600" dirty="0" err="1"/>
              <a:t>texto</a:t>
            </a:r>
            <a:r>
              <a:rPr lang="en-US" sz="2600" dirty="0"/>
              <a:t> y </a:t>
            </a:r>
            <a:r>
              <a:rPr lang="en-US" sz="2600" dirty="0" err="1"/>
              <a:t>leerlo</a:t>
            </a:r>
            <a:r>
              <a:rPr lang="en-US" sz="2600" dirty="0"/>
              <a:t> </a:t>
            </a:r>
            <a:r>
              <a:rPr lang="en-US" sz="2600" dirty="0" err="1" smtClean="0"/>
              <a:t>completo</a:t>
            </a:r>
            <a:r>
              <a:rPr lang="en-US" sz="2600" dirty="0" smtClean="0"/>
              <a:t> sin </a:t>
            </a:r>
            <a:r>
              <a:rPr lang="en-US" sz="2600" dirty="0" err="1" smtClean="0"/>
              <a:t>pausas</a:t>
            </a:r>
            <a:endParaRPr lang="en-US" sz="26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C0108752-B161-44D4-AEB5-5A1C1EF718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2456" y="3136336"/>
            <a:ext cx="5617536" cy="639762"/>
          </a:xfrm>
        </p:spPr>
        <p:txBody>
          <a:bodyPr/>
          <a:lstStyle/>
          <a:p>
            <a:r>
              <a:rPr lang="en-US" sz="2800" dirty="0" err="1"/>
              <a:t>Ejemplos</a:t>
            </a:r>
            <a:r>
              <a:rPr lang="en-US" sz="2800" dirty="0"/>
              <a:t> de </a:t>
            </a:r>
            <a:r>
              <a:rPr lang="en-US" sz="2800" dirty="0" err="1"/>
              <a:t>estudio</a:t>
            </a:r>
            <a:r>
              <a:rPr lang="en-US" sz="2800" dirty="0"/>
              <a:t> </a:t>
            </a:r>
            <a:r>
              <a:rPr lang="en-US" sz="2800" dirty="0" err="1"/>
              <a:t>espaciado</a:t>
            </a:r>
            <a:r>
              <a:rPr lang="en-US" sz="2800" dirty="0"/>
              <a:t> </a:t>
            </a:r>
            <a:endParaRPr lang="x-none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7B0774-AB30-45D7-BC11-4FF63290FF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3368" y="3806456"/>
            <a:ext cx="5389033" cy="2702477"/>
          </a:xfrm>
        </p:spPr>
        <p:txBody>
          <a:bodyPr>
            <a:normAutofit lnSpcReduction="10000"/>
          </a:bodyPr>
          <a:lstStyle/>
          <a:p>
            <a:r>
              <a:rPr lang="en-US" sz="2600" dirty="0" err="1"/>
              <a:t>Detener</a:t>
            </a:r>
            <a:r>
              <a:rPr lang="en-US" sz="2600" dirty="0"/>
              <a:t> la </a:t>
            </a:r>
            <a:r>
              <a:rPr lang="en-US" sz="2600" dirty="0" err="1"/>
              <a:t>presentación</a:t>
            </a:r>
            <a:r>
              <a:rPr lang="en-US" sz="2600" dirty="0"/>
              <a:t> </a:t>
            </a:r>
            <a:r>
              <a:rPr lang="en-US" sz="2600" dirty="0" err="1"/>
              <a:t>aquí</a:t>
            </a:r>
            <a:r>
              <a:rPr lang="en-US" sz="2600" dirty="0"/>
              <a:t>, y </a:t>
            </a:r>
            <a:r>
              <a:rPr lang="en-US" sz="2600" dirty="0" err="1"/>
              <a:t>retomarla</a:t>
            </a:r>
            <a:r>
              <a:rPr lang="en-US" sz="2600" dirty="0"/>
              <a:t> </a:t>
            </a:r>
            <a:r>
              <a:rPr lang="en-US" sz="2600" dirty="0" err="1"/>
              <a:t>más</a:t>
            </a:r>
            <a:r>
              <a:rPr lang="en-US" sz="2600" dirty="0"/>
              <a:t> </a:t>
            </a:r>
            <a:r>
              <a:rPr lang="en-US" sz="2600" dirty="0" err="1"/>
              <a:t>tarde</a:t>
            </a:r>
            <a:r>
              <a:rPr lang="en-US" sz="2600" dirty="0"/>
              <a:t> o un </a:t>
            </a:r>
            <a:r>
              <a:rPr lang="en-US" sz="2600" dirty="0" err="1"/>
              <a:t>día</a:t>
            </a:r>
            <a:r>
              <a:rPr lang="en-US" sz="2600" dirty="0"/>
              <a:t> </a:t>
            </a:r>
            <a:r>
              <a:rPr lang="en-US" sz="2600" dirty="0" err="1"/>
              <a:t>después</a:t>
            </a:r>
            <a:endParaRPr lang="en-US" sz="2600" dirty="0"/>
          </a:p>
          <a:p>
            <a:r>
              <a:rPr lang="en-US" sz="2600" dirty="0"/>
              <a:t>Leer dos o </a:t>
            </a:r>
            <a:r>
              <a:rPr lang="en-US" sz="2600" dirty="0" err="1"/>
              <a:t>tres</a:t>
            </a:r>
            <a:r>
              <a:rPr lang="en-US" sz="2600" dirty="0"/>
              <a:t> </a:t>
            </a:r>
            <a:r>
              <a:rPr lang="en-US" sz="2600" dirty="0" err="1"/>
              <a:t>páginas</a:t>
            </a:r>
            <a:r>
              <a:rPr lang="en-US" sz="2600" dirty="0"/>
              <a:t> del </a:t>
            </a:r>
            <a:r>
              <a:rPr lang="en-US" sz="2600" dirty="0" err="1"/>
              <a:t>capítulo</a:t>
            </a:r>
            <a:r>
              <a:rPr lang="en-US" sz="2600" dirty="0"/>
              <a:t> </a:t>
            </a:r>
            <a:r>
              <a:rPr lang="en-US" sz="2600" dirty="0" err="1"/>
              <a:t>asignado</a:t>
            </a:r>
            <a:r>
              <a:rPr lang="en-US" sz="2600" dirty="0"/>
              <a:t> para </a:t>
            </a:r>
            <a:r>
              <a:rPr lang="en-US" sz="2600" dirty="0" err="1"/>
              <a:t>alguna</a:t>
            </a:r>
            <a:r>
              <a:rPr lang="en-US" sz="2600" dirty="0"/>
              <a:t> </a:t>
            </a:r>
            <a:r>
              <a:rPr lang="en-US" sz="2600" dirty="0" err="1" smtClean="0"/>
              <a:t>clase</a:t>
            </a:r>
            <a:r>
              <a:rPr lang="en-US" sz="2600" dirty="0" smtClean="0"/>
              <a:t> y </a:t>
            </a:r>
            <a:r>
              <a:rPr lang="en-US" sz="2600" dirty="0" err="1" smtClean="0"/>
              <a:t>luego</a:t>
            </a:r>
            <a:r>
              <a:rPr lang="en-US" sz="2600" dirty="0" smtClean="0"/>
              <a:t> </a:t>
            </a:r>
            <a:r>
              <a:rPr lang="en-US" sz="2600" dirty="0" err="1" smtClean="0"/>
              <a:t>retomarlo</a:t>
            </a:r>
            <a:endParaRPr lang="en-US" sz="2600" dirty="0"/>
          </a:p>
        </p:txBody>
      </p:sp>
      <p:sp>
        <p:nvSpPr>
          <p:cNvPr id="6" name="Rectangle 5"/>
          <p:cNvSpPr/>
          <p:nvPr/>
        </p:nvSpPr>
        <p:spPr>
          <a:xfrm>
            <a:off x="425303" y="1812897"/>
            <a:ext cx="1133430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/>
              <a:t>Estudio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espaciado</a:t>
            </a:r>
            <a:r>
              <a:rPr lang="en-US" sz="2400" b="1" dirty="0" smtClean="0"/>
              <a:t> </a:t>
            </a:r>
            <a:r>
              <a:rPr lang="en-US" sz="2400" dirty="0" err="1" smtClean="0"/>
              <a:t>quiere</a:t>
            </a:r>
            <a:r>
              <a:rPr lang="en-US" sz="2400" dirty="0" smtClean="0"/>
              <a:t> </a:t>
            </a:r>
            <a:r>
              <a:rPr lang="en-US" sz="2400" dirty="0" err="1" smtClean="0"/>
              <a:t>decir</a:t>
            </a:r>
            <a:r>
              <a:rPr lang="en-US" sz="2400" dirty="0" smtClean="0"/>
              <a:t> que </a:t>
            </a:r>
            <a:r>
              <a:rPr lang="en-US" sz="2400" dirty="0" err="1"/>
              <a:t>estudias</a:t>
            </a:r>
            <a:r>
              <a:rPr lang="en-US" sz="2400" dirty="0"/>
              <a:t> parte del material </a:t>
            </a:r>
            <a:r>
              <a:rPr lang="en-US" sz="2400" dirty="0" err="1"/>
              <a:t>ahora</a:t>
            </a:r>
            <a:r>
              <a:rPr lang="en-US" sz="2400" dirty="0"/>
              <a:t>, para </a:t>
            </a:r>
            <a:r>
              <a:rPr lang="en-US" sz="2400" dirty="0" err="1"/>
              <a:t>luego</a:t>
            </a:r>
            <a:r>
              <a:rPr lang="en-US" sz="2400" dirty="0"/>
              <a:t> </a:t>
            </a:r>
            <a:r>
              <a:rPr lang="en-US" sz="2400" dirty="0" err="1"/>
              <a:t>retomarlo</a:t>
            </a:r>
            <a:r>
              <a:rPr lang="en-US" sz="2400" dirty="0" smtClean="0"/>
              <a:t>. El </a:t>
            </a:r>
            <a:r>
              <a:rPr lang="en-US" sz="2400" dirty="0" err="1"/>
              <a:t>punto</a:t>
            </a:r>
            <a:r>
              <a:rPr lang="en-US" sz="2400" dirty="0"/>
              <a:t> de </a:t>
            </a:r>
            <a:r>
              <a:rPr lang="en-US" sz="2400" dirty="0" err="1"/>
              <a:t>esto</a:t>
            </a:r>
            <a:r>
              <a:rPr lang="en-US" sz="2400" dirty="0"/>
              <a:t> </a:t>
            </a:r>
            <a:r>
              <a:rPr lang="en-US" sz="2400" dirty="0" err="1"/>
              <a:t>es</a:t>
            </a:r>
            <a:r>
              <a:rPr lang="en-US" sz="2400" dirty="0"/>
              <a:t> </a:t>
            </a:r>
            <a:r>
              <a:rPr lang="en-US" sz="2400" dirty="0" err="1"/>
              <a:t>esforzarte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recordar</a:t>
            </a:r>
            <a:r>
              <a:rPr lang="en-US" sz="2400" dirty="0"/>
              <a:t> </a:t>
            </a:r>
            <a:r>
              <a:rPr lang="en-US" sz="2400" dirty="0" err="1"/>
              <a:t>cada</a:t>
            </a:r>
            <a:r>
              <a:rPr lang="en-US" sz="2400" dirty="0"/>
              <a:t> </a:t>
            </a:r>
            <a:r>
              <a:rPr lang="en-US" sz="2400" dirty="0" err="1"/>
              <a:t>pedazo</a:t>
            </a:r>
            <a:r>
              <a:rPr lang="en-US" sz="2400" dirty="0"/>
              <a:t> del material, para </a:t>
            </a:r>
            <a:r>
              <a:rPr lang="en-US" sz="2400" dirty="0" err="1"/>
              <a:t>darle</a:t>
            </a:r>
            <a:r>
              <a:rPr lang="en-US" sz="2400" dirty="0"/>
              <a:t> </a:t>
            </a:r>
            <a:r>
              <a:rPr lang="en-US" sz="2400" dirty="0" err="1"/>
              <a:t>sentido</a:t>
            </a:r>
            <a:r>
              <a:rPr lang="en-US" sz="2400" dirty="0"/>
              <a:t> a la </a:t>
            </a:r>
            <a:r>
              <a:rPr lang="en-US" sz="2400" dirty="0" err="1"/>
              <a:t>totalidad</a:t>
            </a:r>
            <a:r>
              <a:rPr lang="en-US" sz="2400" dirty="0" smtClean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1246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64757E92-F261-4BBB-8804-7B295240A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171" y="408374"/>
            <a:ext cx="11014229" cy="973860"/>
          </a:xfrm>
        </p:spPr>
        <p:txBody>
          <a:bodyPr>
            <a:normAutofit fontScale="90000"/>
          </a:bodyPr>
          <a:lstStyle/>
          <a:p>
            <a:r>
              <a:rPr lang="en-US" b="1" cap="none" dirty="0" err="1" smtClean="0"/>
              <a:t>Orejitas</a:t>
            </a:r>
            <a:r>
              <a:rPr lang="en-US" b="1" cap="none" dirty="0" smtClean="0"/>
              <a:t> </a:t>
            </a:r>
            <a:r>
              <a:rPr lang="en-US" b="1" cap="none" dirty="0"/>
              <a:t>del saber</a:t>
            </a:r>
            <a:r>
              <a:rPr lang="en-US" cap="none" dirty="0"/>
              <a:t>:</a:t>
            </a:r>
            <a:br>
              <a:rPr lang="en-US" cap="none" dirty="0"/>
            </a:br>
            <a:r>
              <a:rPr lang="es-PR" cap="none" dirty="0" smtClean="0"/>
              <a:t>Establezcamos prioridades</a:t>
            </a:r>
            <a:r>
              <a:rPr lang="es-PR" dirty="0" smtClean="0"/>
              <a:t>…</a:t>
            </a:r>
            <a:endParaRPr lang="es-PR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4B36DCF7-FA01-41A3-9590-B218CEAC3EB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62911" y="2132456"/>
            <a:ext cx="3676650" cy="285750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9FE80E-FC06-4FDB-8F2C-8159E65E4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1460" y="1591481"/>
            <a:ext cx="6000307" cy="440740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s-PR" dirty="0" smtClean="0"/>
              <a:t>Distinguir </a:t>
            </a:r>
            <a:r>
              <a:rPr lang="es-PR" dirty="0"/>
              <a:t>a qué se le debe dar prioridad. Variables a considerar son:</a:t>
            </a:r>
          </a:p>
          <a:p>
            <a:pPr lvl="1">
              <a:lnSpc>
                <a:spcPct val="110000"/>
              </a:lnSpc>
            </a:pPr>
            <a:r>
              <a:rPr lang="es-PR" dirty="0"/>
              <a:t>Lo importante y lo urgente: “!”.</a:t>
            </a:r>
          </a:p>
          <a:p>
            <a:pPr lvl="1">
              <a:lnSpc>
                <a:spcPct val="110000"/>
              </a:lnSpc>
            </a:pPr>
            <a:r>
              <a:rPr lang="es-PR" dirty="0"/>
              <a:t>Lo urgente y no importante: “Delegar; el dibujo de dos personas”.</a:t>
            </a:r>
          </a:p>
          <a:p>
            <a:pPr lvl="1">
              <a:lnSpc>
                <a:spcPct val="110000"/>
              </a:lnSpc>
            </a:pPr>
            <a:r>
              <a:rPr lang="es-PR" dirty="0"/>
              <a:t>Lo importante pero no urgente: el calendario.</a:t>
            </a:r>
          </a:p>
          <a:p>
            <a:pPr lvl="1">
              <a:lnSpc>
                <a:spcPct val="110000"/>
              </a:lnSpc>
            </a:pPr>
            <a:r>
              <a:rPr lang="es-PR" dirty="0"/>
              <a:t>Lo que no es importante ni urgente: </a:t>
            </a:r>
            <a:r>
              <a:rPr lang="es-PR" dirty="0" smtClean="0"/>
              <a:t>descartarlo, por el momento; puede esperar.</a:t>
            </a:r>
            <a:endParaRPr lang="es-PR" dirty="0"/>
          </a:p>
        </p:txBody>
      </p:sp>
      <p:sp>
        <p:nvSpPr>
          <p:cNvPr id="2" name="Rectangle 1"/>
          <p:cNvSpPr/>
          <p:nvPr/>
        </p:nvSpPr>
        <p:spPr>
          <a:xfrm>
            <a:off x="255180" y="5799806"/>
            <a:ext cx="116107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R" sz="1600" i="1" dirty="0"/>
              <a:t>Imagen </a:t>
            </a:r>
            <a:r>
              <a:rPr lang="es-PR" sz="1600" i="1" dirty="0" err="1"/>
              <a:t>recupeada</a:t>
            </a:r>
            <a:r>
              <a:rPr lang="es-PR" sz="1600" i="1" dirty="0"/>
              <a:t> de </a:t>
            </a:r>
            <a:r>
              <a:rPr lang="es-PR" sz="1600" i="1" dirty="0" err="1"/>
              <a:t>InLoox</a:t>
            </a:r>
            <a:r>
              <a:rPr lang="es-PR" sz="1600" i="1" dirty="0"/>
              <a:t>: https://inlooxcdn.azureedge.net/var/corporate_site/storage/images/media/images/blog/eisenhower-matrix-for-time-management/539455-3-eng-GB/eisenhower-matrix-for-time-management.jpg</a:t>
            </a:r>
            <a:endParaRPr lang="es-PR" sz="1600" i="1" dirty="0"/>
          </a:p>
        </p:txBody>
      </p:sp>
    </p:spTree>
    <p:extLst>
      <p:ext uri="{BB962C8B-B14F-4D97-AF65-F5344CB8AC3E}">
        <p14:creationId xmlns:p14="http://schemas.microsoft.com/office/powerpoint/2010/main" val="362262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491B3A06-B0A0-4F36-89DC-7D475D4EF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R" cap="none" dirty="0" smtClean="0"/>
              <a:t>Ejemplo: Establezcamos prioridades</a:t>
            </a:r>
            <a:r>
              <a:rPr lang="es-PR" dirty="0" smtClean="0"/>
              <a:t>…</a:t>
            </a:r>
            <a:endParaRPr lang="es-PR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54D0961-A36C-472B-BFF4-E4B692C35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2602"/>
            <a:ext cx="10972800" cy="3861390"/>
          </a:xfrm>
        </p:spPr>
        <p:txBody>
          <a:bodyPr/>
          <a:lstStyle/>
          <a:p>
            <a:r>
              <a:rPr lang="es-PR" b="1" dirty="0" smtClean="0"/>
              <a:t>Lo </a:t>
            </a:r>
            <a:r>
              <a:rPr lang="es-PR" b="1" dirty="0"/>
              <a:t>importante </a:t>
            </a:r>
            <a:r>
              <a:rPr lang="es-PR" dirty="0"/>
              <a:t>(tu preparación académica; a </a:t>
            </a:r>
            <a:r>
              <a:rPr lang="es-PR" dirty="0" smtClean="0"/>
              <a:t>dónde </a:t>
            </a:r>
            <a:r>
              <a:rPr lang="es-PR" dirty="0"/>
              <a:t>te lleva lo que te importa) </a:t>
            </a:r>
            <a:r>
              <a:rPr lang="es-PR" b="1" dirty="0"/>
              <a:t>con aquello que urge </a:t>
            </a:r>
            <a:r>
              <a:rPr lang="es-PR" dirty="0"/>
              <a:t>(algo necesario para continuar con tu preparación y para lo que tengas poco tiempo: tareas o algún trabajo) es tu prioridad en el presente.</a:t>
            </a:r>
          </a:p>
          <a:p>
            <a:r>
              <a:rPr lang="es-PR" b="1" dirty="0"/>
              <a:t>Lo importante</a:t>
            </a:r>
            <a:r>
              <a:rPr lang="es-PR" dirty="0"/>
              <a:t>, pero que </a:t>
            </a:r>
            <a:r>
              <a:rPr lang="es-PR" b="1" dirty="0"/>
              <a:t>no urg</a:t>
            </a:r>
            <a:r>
              <a:rPr lang="es-PR" dirty="0"/>
              <a:t>e, es similar a lo anterior; sin embargo, se distingue en que puede atenderse con tiempo (por ejemplo, estudiar con tiempo).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58680" y="5774883"/>
            <a:ext cx="882502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 smtClean="0"/>
              <a:t>Evita </a:t>
            </a:r>
            <a:r>
              <a:rPr lang="en-US" sz="2600" b="1" dirty="0" err="1" smtClean="0"/>
              <a:t>amontonar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tu</a:t>
            </a:r>
            <a:r>
              <a:rPr lang="en-US" sz="2600" b="1" dirty="0" smtClean="0"/>
              <a:t> material de </a:t>
            </a:r>
            <a:r>
              <a:rPr lang="en-US" sz="2600" b="1" dirty="0" err="1" smtClean="0"/>
              <a:t>estudio</a:t>
            </a:r>
            <a:endParaRPr lang="x-none" sz="2600" b="1" dirty="0"/>
          </a:p>
        </p:txBody>
      </p:sp>
    </p:spTree>
    <p:extLst>
      <p:ext uri="{BB962C8B-B14F-4D97-AF65-F5344CB8AC3E}">
        <p14:creationId xmlns:p14="http://schemas.microsoft.com/office/powerpoint/2010/main" val="581381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186CA5-BB05-4D6F-BEF1-27664EE62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 err="1" smtClean="0"/>
              <a:t>Referencias</a:t>
            </a:r>
            <a:endParaRPr lang="en-US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2B3120-44B9-4657-9E0B-84DC61271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2601"/>
            <a:ext cx="10894828" cy="478642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Adler, M.; Van Doren, C. </a:t>
            </a:r>
            <a:r>
              <a:rPr lang="en-US" i="1" dirty="0"/>
              <a:t>How to Read a Book</a:t>
            </a:r>
            <a:r>
              <a:rPr lang="en-US" dirty="0"/>
              <a:t>. 2014. Touchstone, Simon &amp; Schuster.</a:t>
            </a:r>
          </a:p>
          <a:p>
            <a:r>
              <a:rPr lang="en-US" dirty="0"/>
              <a:t>Brown, P.; Roediger III, H.; McDaniel, M. </a:t>
            </a:r>
            <a:r>
              <a:rPr lang="en-US" i="1" dirty="0"/>
              <a:t>Make It Stick</a:t>
            </a:r>
            <a:r>
              <a:rPr lang="en-US" dirty="0"/>
              <a:t>. 2014. The Belknap Press of Harvard University </a:t>
            </a:r>
            <a:r>
              <a:rPr lang="en-US" dirty="0" smtClean="0"/>
              <a:t>Press.</a:t>
            </a:r>
          </a:p>
          <a:p>
            <a:r>
              <a:rPr lang="es-PR" dirty="0" smtClean="0"/>
              <a:t>Diccionario </a:t>
            </a:r>
            <a:r>
              <a:rPr lang="es-PR" dirty="0"/>
              <a:t>de la Real Academia </a:t>
            </a:r>
            <a:r>
              <a:rPr lang="es-PR" dirty="0" smtClean="0"/>
              <a:t>Española, tomado de </a:t>
            </a:r>
            <a:r>
              <a:rPr lang="es-PR" dirty="0" smtClean="0">
                <a:solidFill>
                  <a:schemeClr val="tx1"/>
                </a:solidFill>
                <a:hlinkClick r:id="rId2"/>
              </a:rPr>
              <a:t>http://die.rae.es/?w=dicciionario</a:t>
            </a:r>
            <a:endParaRPr lang="es-PR" dirty="0" smtClean="0">
              <a:solidFill>
                <a:schemeClr val="tx1"/>
              </a:solidFill>
            </a:endParaRPr>
          </a:p>
          <a:p>
            <a:pPr marL="411480" indent="-342900"/>
            <a:r>
              <a:rPr lang="es-PR" dirty="0" smtClean="0"/>
              <a:t>Diccionario </a:t>
            </a:r>
            <a:r>
              <a:rPr lang="es-PR" dirty="0" err="1"/>
              <a:t>Merriam-Webster</a:t>
            </a:r>
            <a:r>
              <a:rPr lang="es-PR" dirty="0"/>
              <a:t> (Inglés</a:t>
            </a:r>
            <a:r>
              <a:rPr lang="es-PR" dirty="0" smtClean="0"/>
              <a:t>), </a:t>
            </a:r>
            <a:r>
              <a:rPr lang="es-PR" dirty="0"/>
              <a:t>tomado de </a:t>
            </a:r>
            <a:r>
              <a:rPr lang="es-PR" dirty="0" smtClean="0">
                <a:hlinkClick r:id="rId3"/>
              </a:rPr>
              <a:t>https</a:t>
            </a:r>
            <a:r>
              <a:rPr lang="es-PR" dirty="0">
                <a:hlinkClick r:id="rId3"/>
              </a:rPr>
              <a:t>://www.merriam-webster.com/</a:t>
            </a:r>
            <a:endParaRPr lang="es-PR" dirty="0"/>
          </a:p>
          <a:p>
            <a:pPr marL="411480" indent="-342900"/>
            <a:r>
              <a:rPr lang="es-PR" dirty="0" smtClean="0"/>
              <a:t>Internet </a:t>
            </a:r>
            <a:r>
              <a:rPr lang="es-PR" dirty="0" err="1"/>
              <a:t>Enciclopaedia</a:t>
            </a:r>
            <a:r>
              <a:rPr lang="es-PR" dirty="0"/>
              <a:t> of </a:t>
            </a:r>
            <a:r>
              <a:rPr lang="es-PR" dirty="0" err="1" smtClean="0"/>
              <a:t>Philosophy</a:t>
            </a:r>
            <a:r>
              <a:rPr lang="es-PR" dirty="0" smtClean="0"/>
              <a:t>, </a:t>
            </a:r>
            <a:r>
              <a:rPr lang="es-PR" dirty="0"/>
              <a:t>tomado de </a:t>
            </a:r>
            <a:r>
              <a:rPr lang="es-PR" dirty="0" smtClean="0">
                <a:hlinkClick r:id="rId4"/>
              </a:rPr>
              <a:t>https</a:t>
            </a:r>
            <a:r>
              <a:rPr lang="es-PR" dirty="0">
                <a:hlinkClick r:id="rId4"/>
              </a:rPr>
              <a:t>://www.iep.utm.edu/</a:t>
            </a:r>
            <a:endParaRPr lang="es-PR" dirty="0"/>
          </a:p>
          <a:p>
            <a:pPr marL="411480" indent="-342900"/>
            <a:r>
              <a:rPr lang="es-PR" dirty="0" err="1"/>
              <a:t>Urban</a:t>
            </a:r>
            <a:r>
              <a:rPr lang="es-PR" dirty="0"/>
              <a:t> </a:t>
            </a:r>
            <a:r>
              <a:rPr lang="es-PR" dirty="0" err="1"/>
              <a:t>dictionary</a:t>
            </a:r>
            <a:r>
              <a:rPr lang="es-PR" dirty="0"/>
              <a:t> (palabras en su uso vulgar [inglés</a:t>
            </a:r>
            <a:r>
              <a:rPr lang="es-PR" dirty="0" smtClean="0"/>
              <a:t>]), </a:t>
            </a:r>
            <a:r>
              <a:rPr lang="es-PR" dirty="0"/>
              <a:t>tomado de </a:t>
            </a:r>
            <a:r>
              <a:rPr lang="es-PR" dirty="0" smtClean="0">
                <a:hlinkClick r:id="rId5"/>
              </a:rPr>
              <a:t>https</a:t>
            </a:r>
            <a:r>
              <a:rPr lang="es-PR" dirty="0">
                <a:hlinkClick r:id="rId5"/>
              </a:rPr>
              <a:t>://www.urbandictionary.com</a:t>
            </a:r>
            <a:r>
              <a:rPr lang="es-PR" dirty="0" smtClean="0">
                <a:hlinkClick r:id="rId5"/>
              </a:rPr>
              <a:t>/</a:t>
            </a:r>
            <a:endParaRPr lang="es-PR" dirty="0" smtClean="0"/>
          </a:p>
          <a:p>
            <a:pPr marL="411480" indent="-342900"/>
            <a:endParaRPr lang="es-PR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06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0CCCCC-3A68-434E-8AF0-6A428AC4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R" cap="none" dirty="0" smtClean="0"/>
              <a:t>Recursos de consulta</a:t>
            </a:r>
            <a:endParaRPr lang="es-PR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A11B59-19B4-434F-8673-D0CE237D9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indent="-571500">
              <a:buFont typeface="+mj-lt"/>
              <a:buAutoNum type="romanUcPeriod"/>
            </a:pPr>
            <a:r>
              <a:rPr lang="es-PR" sz="2000" dirty="0"/>
              <a:t>Diccionario de la Real Academia Española</a:t>
            </a:r>
          </a:p>
          <a:p>
            <a:pPr marL="969264" lvl="1" indent="-571500">
              <a:buFont typeface="+mj-lt"/>
              <a:buAutoNum type="alphaLcPeriod"/>
            </a:pPr>
            <a:r>
              <a:rPr lang="es-PR" sz="2000" dirty="0">
                <a:solidFill>
                  <a:schemeClr val="tx1"/>
                </a:solidFill>
                <a:hlinkClick r:id="rId2"/>
              </a:rPr>
              <a:t>http://dle.rae.es/?w=diccionario</a:t>
            </a:r>
            <a:endParaRPr lang="es-PR" sz="2000" dirty="0">
              <a:solidFill>
                <a:schemeClr val="tx1"/>
              </a:solidFill>
            </a:endParaRPr>
          </a:p>
          <a:p>
            <a:pPr marL="640080" indent="-571500">
              <a:buFont typeface="+mj-lt"/>
              <a:buAutoNum type="romanUcPeriod"/>
            </a:pPr>
            <a:r>
              <a:rPr lang="es-PR" sz="2000" dirty="0"/>
              <a:t>Diccionario </a:t>
            </a:r>
            <a:r>
              <a:rPr lang="es-PR" sz="2000" dirty="0" err="1"/>
              <a:t>Merriam</a:t>
            </a:r>
            <a:r>
              <a:rPr lang="es-PR" sz="2000" dirty="0"/>
              <a:t>-Webster (Inglés)</a:t>
            </a:r>
          </a:p>
          <a:p>
            <a:pPr marL="969264" lvl="1" indent="-571500">
              <a:buFont typeface="+mj-lt"/>
              <a:buAutoNum type="alphaLcPeriod"/>
            </a:pPr>
            <a:r>
              <a:rPr lang="es-PR" sz="2000" dirty="0">
                <a:hlinkClick r:id="rId3"/>
              </a:rPr>
              <a:t>https://www.merriam-webster.com/</a:t>
            </a:r>
            <a:endParaRPr lang="es-PR" sz="2000" dirty="0"/>
          </a:p>
          <a:p>
            <a:pPr marL="640080" indent="-571500">
              <a:buFont typeface="+mj-lt"/>
              <a:buAutoNum type="romanUcPeriod"/>
            </a:pPr>
            <a:r>
              <a:rPr lang="es-PR" sz="2000" dirty="0"/>
              <a:t>Internet </a:t>
            </a:r>
            <a:r>
              <a:rPr lang="es-PR" sz="2000" dirty="0" err="1"/>
              <a:t>Enciclopaedia</a:t>
            </a:r>
            <a:r>
              <a:rPr lang="es-PR" sz="2000" dirty="0"/>
              <a:t> </a:t>
            </a:r>
            <a:r>
              <a:rPr lang="es-PR" sz="2000" dirty="0" err="1"/>
              <a:t>of</a:t>
            </a:r>
            <a:r>
              <a:rPr lang="es-PR" sz="2000" dirty="0"/>
              <a:t> </a:t>
            </a:r>
            <a:r>
              <a:rPr lang="es-PR" sz="2000" dirty="0" err="1"/>
              <a:t>Philosophy</a:t>
            </a:r>
            <a:endParaRPr lang="es-PR" sz="2000" dirty="0"/>
          </a:p>
          <a:p>
            <a:pPr marL="969264" lvl="1" indent="-571500">
              <a:buFont typeface="+mj-lt"/>
              <a:buAutoNum type="alphaLcPeriod"/>
            </a:pPr>
            <a:r>
              <a:rPr lang="es-PR" sz="2000" dirty="0">
                <a:hlinkClick r:id="rId4"/>
              </a:rPr>
              <a:t>https://www.iep.utm.edu/</a:t>
            </a:r>
            <a:endParaRPr lang="es-PR" sz="2000" dirty="0"/>
          </a:p>
          <a:p>
            <a:pPr marL="640080" indent="-571500">
              <a:buFont typeface="+mj-lt"/>
              <a:buAutoNum type="romanUcPeriod"/>
            </a:pPr>
            <a:r>
              <a:rPr lang="es-PR" sz="2000" dirty="0"/>
              <a:t>Urban </a:t>
            </a:r>
            <a:r>
              <a:rPr lang="es-PR" sz="2000" dirty="0" err="1"/>
              <a:t>dictionary</a:t>
            </a:r>
            <a:r>
              <a:rPr lang="es-PR" sz="2000" dirty="0"/>
              <a:t> (palabras en su uso vulgar [inglés])</a:t>
            </a:r>
          </a:p>
          <a:p>
            <a:pPr marL="969264" lvl="1" indent="-571500">
              <a:buFont typeface="+mj-lt"/>
              <a:buAutoNum type="alphaLcPeriod"/>
            </a:pPr>
            <a:r>
              <a:rPr lang="es-PR" sz="2000" dirty="0"/>
              <a:t>https://www.urbandictionary.com/</a:t>
            </a:r>
          </a:p>
          <a:p>
            <a:pPr marL="640080" indent="-571500">
              <a:buFont typeface="+mj-lt"/>
              <a:buAutoNum type="romanUcPeriod"/>
            </a:pPr>
            <a:r>
              <a:rPr lang="es-PR" sz="2000" dirty="0"/>
              <a:t>Amazon (Para compras)</a:t>
            </a:r>
          </a:p>
          <a:p>
            <a:pPr marL="969264" lvl="1" indent="-571500">
              <a:buFont typeface="+mj-lt"/>
              <a:buAutoNum type="alphaLcPeriod"/>
            </a:pPr>
            <a:r>
              <a:rPr lang="es-PR" sz="2000" dirty="0">
                <a:hlinkClick r:id="rId5"/>
              </a:rPr>
              <a:t>https://smile.amazon.com/</a:t>
            </a:r>
            <a:endParaRPr lang="es-PR" sz="2000" dirty="0"/>
          </a:p>
        </p:txBody>
      </p:sp>
    </p:spTree>
    <p:extLst>
      <p:ext uri="{BB962C8B-B14F-4D97-AF65-F5344CB8AC3E}">
        <p14:creationId xmlns:p14="http://schemas.microsoft.com/office/powerpoint/2010/main" val="33319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3A6F46-8214-4689-9EB7-5D17D2FCD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PR" sz="3600" cap="none" dirty="0" smtClean="0"/>
              <a:t>Objetivos</a:t>
            </a:r>
            <a:endParaRPr lang="es-PR" sz="36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C382A6-6500-4E1F-8360-C55969FCF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2602"/>
            <a:ext cx="7598735" cy="4265426"/>
          </a:xfrm>
        </p:spPr>
        <p:txBody>
          <a:bodyPr>
            <a:normAutofit/>
          </a:bodyPr>
          <a:lstStyle/>
          <a:p>
            <a:r>
              <a:rPr lang="es-PR" sz="2800" dirty="0"/>
              <a:t>Identificar prioridades al estudiar.</a:t>
            </a:r>
          </a:p>
          <a:p>
            <a:r>
              <a:rPr lang="es-PR" sz="2800" dirty="0"/>
              <a:t>Exponer niveles de complejidad al estudiar.</a:t>
            </a:r>
          </a:p>
          <a:p>
            <a:endParaRPr lang="es-PR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es-PR" dirty="0" smtClean="0"/>
              <a:t>Nota</a:t>
            </a:r>
            <a:r>
              <a:rPr lang="es-PR" dirty="0"/>
              <a:t>: los recursos utilizados para la presentación no cobijan el desarrollo de destrezas matemáticas (i.e., aritmética, cálculo, etc.)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5343" y="2856392"/>
            <a:ext cx="2247900" cy="20383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021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DF80A6-8251-490C-BF1A-C845A26C9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PR" cap="none" dirty="0" smtClean="0"/>
              <a:t>Antes que todo, sigue estos consejitos…</a:t>
            </a:r>
            <a:endParaRPr lang="es-PR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20079D-A07E-46A7-9D7C-7D5187BEB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752601"/>
            <a:ext cx="7779487" cy="4373563"/>
          </a:xfrm>
        </p:spPr>
        <p:txBody>
          <a:bodyPr>
            <a:normAutofit/>
          </a:bodyPr>
          <a:lstStyle/>
          <a:p>
            <a:r>
              <a:rPr lang="es-PR" sz="2800" dirty="0"/>
              <a:t>Si </a:t>
            </a:r>
            <a:r>
              <a:rPr lang="es-PR" sz="2800" dirty="0" smtClean="0"/>
              <a:t>deseas </a:t>
            </a:r>
            <a:r>
              <a:rPr lang="es-PR" sz="2800" dirty="0"/>
              <a:t>aprender, </a:t>
            </a:r>
            <a:r>
              <a:rPr lang="es-PR" sz="2800" dirty="0" smtClean="0"/>
              <a:t>necesitas </a:t>
            </a:r>
            <a:r>
              <a:rPr lang="es-PR" sz="2800" dirty="0"/>
              <a:t>desarrollar </a:t>
            </a:r>
            <a:r>
              <a:rPr lang="es-PR" sz="2800" dirty="0" smtClean="0"/>
              <a:t>tu </a:t>
            </a:r>
            <a:r>
              <a:rPr lang="es-PR" sz="2800" dirty="0"/>
              <a:t>vocabulario.</a:t>
            </a:r>
          </a:p>
          <a:p>
            <a:r>
              <a:rPr lang="es-PR" sz="2800" dirty="0"/>
              <a:t>El esfuerzo por comprender es esencial en </a:t>
            </a:r>
            <a:r>
              <a:rPr lang="es-PR" sz="2800" dirty="0" smtClean="0"/>
              <a:t>tu </a:t>
            </a:r>
            <a:r>
              <a:rPr lang="es-PR" sz="2800" dirty="0"/>
              <a:t>aprendizaje.</a:t>
            </a:r>
          </a:p>
          <a:p>
            <a:r>
              <a:rPr lang="es-PR" sz="2800" dirty="0"/>
              <a:t>Si </a:t>
            </a:r>
            <a:r>
              <a:rPr lang="es-PR" sz="2800" dirty="0" smtClean="0"/>
              <a:t>no estás </a:t>
            </a:r>
            <a:r>
              <a:rPr lang="es-PR" sz="2800" dirty="0"/>
              <a:t>pasando trabajo en </a:t>
            </a:r>
            <a:r>
              <a:rPr lang="es-PR" sz="2800" dirty="0" smtClean="0"/>
              <a:t>tu </a:t>
            </a:r>
            <a:r>
              <a:rPr lang="es-PR" sz="2800" dirty="0"/>
              <a:t>educación, </a:t>
            </a:r>
            <a:r>
              <a:rPr lang="es-PR" sz="2800" dirty="0" smtClean="0"/>
              <a:t>preocúpate</a:t>
            </a:r>
            <a:r>
              <a:rPr lang="es-PR" sz="2800" dirty="0"/>
              <a:t>.</a:t>
            </a:r>
          </a:p>
          <a:p>
            <a:r>
              <a:rPr lang="es-PR" sz="2800" dirty="0"/>
              <a:t>Al final de la presentación, habrá una lista de recursos para </a:t>
            </a:r>
            <a:r>
              <a:rPr lang="es-PR" sz="2800" dirty="0" smtClean="0"/>
              <a:t>asistirte </a:t>
            </a:r>
            <a:r>
              <a:rPr lang="es-PR" sz="2800" dirty="0"/>
              <a:t>en </a:t>
            </a:r>
            <a:r>
              <a:rPr lang="es-PR" sz="2800" dirty="0" smtClean="0"/>
              <a:t>tu </a:t>
            </a:r>
            <a:r>
              <a:rPr lang="es-PR" sz="2800" dirty="0"/>
              <a:t>“complicación”.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8457" y="2866582"/>
            <a:ext cx="2466975" cy="18478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604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DC0838A4-0A4D-4550-AE99-EC3F90D81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701" y="1151583"/>
            <a:ext cx="10363200" cy="1126668"/>
          </a:xfrm>
        </p:spPr>
        <p:txBody>
          <a:bodyPr/>
          <a:lstStyle/>
          <a:p>
            <a:pPr algn="ctr"/>
            <a:r>
              <a:rPr lang="es-PR" sz="5400" dirty="0" smtClean="0"/>
              <a:t>¿</a:t>
            </a:r>
            <a:r>
              <a:rPr lang="es-PR" sz="5400" cap="none" dirty="0" smtClean="0"/>
              <a:t>Qué te interesa</a:t>
            </a:r>
            <a:r>
              <a:rPr lang="es-PR" sz="5400" dirty="0" smtClean="0"/>
              <a:t>?</a:t>
            </a:r>
            <a:endParaRPr lang="es-PR" sz="5400" dirty="0"/>
          </a:p>
        </p:txBody>
      </p:sp>
      <p:sp>
        <p:nvSpPr>
          <p:cNvPr id="3" name="Rectangle 2"/>
          <p:cNvSpPr/>
          <p:nvPr/>
        </p:nvSpPr>
        <p:spPr>
          <a:xfrm>
            <a:off x="1038386" y="3270143"/>
            <a:ext cx="86015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R" sz="2800" dirty="0"/>
              <a:t>Trata de visualizar por qué estás estudiando, ya que esto determina tu compromiso académico.</a:t>
            </a:r>
          </a:p>
        </p:txBody>
      </p:sp>
    </p:spTree>
    <p:extLst>
      <p:ext uri="{BB962C8B-B14F-4D97-AF65-F5344CB8AC3E}">
        <p14:creationId xmlns:p14="http://schemas.microsoft.com/office/powerpoint/2010/main" val="334947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asianjunkie.com/wp-content/uploads/2017/03/ConceitedReactionRapBattle.png">
            <a:extLst>
              <a:ext uri="{FF2B5EF4-FFF2-40B4-BE49-F238E27FC236}">
                <a16:creationId xmlns:a16="http://schemas.microsoft.com/office/drawing/2014/main" xmlns="" id="{375B0DA2-540A-4879-9309-1B4154AA74B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0810" y="1839432"/>
            <a:ext cx="2907666" cy="288299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E8DF234-DF45-4FEC-923C-52B2771B9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52484" y="1590081"/>
            <a:ext cx="6103088" cy="4800085"/>
          </a:xfrm>
        </p:spPr>
        <p:txBody>
          <a:bodyPr>
            <a:noAutofit/>
          </a:bodyPr>
          <a:lstStyle/>
          <a:p>
            <a:pPr marL="340614" indent="-285750">
              <a:buFont typeface="Arial" panose="020B0604020202020204" pitchFamily="34" charset="0"/>
              <a:buChar char="•"/>
            </a:pPr>
            <a:r>
              <a:rPr lang="es-PR" sz="2800" dirty="0"/>
              <a:t>Embotellar sin aprender</a:t>
            </a:r>
          </a:p>
          <a:p>
            <a:pPr marL="340614" indent="-285750">
              <a:buFont typeface="Arial" panose="020B0604020202020204" pitchFamily="34" charset="0"/>
              <a:buChar char="•"/>
            </a:pPr>
            <a:endParaRPr lang="es-PR" sz="2800" dirty="0"/>
          </a:p>
          <a:p>
            <a:pPr marL="340614" indent="-285750">
              <a:buFont typeface="Arial" panose="020B0604020202020204" pitchFamily="34" charset="0"/>
              <a:buChar char="•"/>
            </a:pPr>
            <a:r>
              <a:rPr lang="es-PR" sz="2800" dirty="0"/>
              <a:t>Escuchar pasivamente y/o sin anotaciones (excepto </a:t>
            </a:r>
            <a:r>
              <a:rPr lang="es-PR" sz="2800" dirty="0" smtClean="0"/>
              <a:t>que sea </a:t>
            </a:r>
            <a:r>
              <a:rPr lang="es-PR" sz="2800" dirty="0"/>
              <a:t>tu estilo de aprendizaje)</a:t>
            </a:r>
          </a:p>
          <a:p>
            <a:pPr marL="340614" indent="-285750">
              <a:buFont typeface="Arial" panose="020B0604020202020204" pitchFamily="34" charset="0"/>
              <a:buChar char="•"/>
            </a:pPr>
            <a:endParaRPr lang="es-PR" sz="2800" dirty="0"/>
          </a:p>
          <a:p>
            <a:pPr marL="340614" indent="-285750">
              <a:buFont typeface="Arial" panose="020B0604020202020204" pitchFamily="34" charset="0"/>
              <a:buChar char="•"/>
            </a:pPr>
            <a:r>
              <a:rPr lang="es-PR" sz="2800" dirty="0"/>
              <a:t>Faltar a clases</a:t>
            </a:r>
          </a:p>
          <a:p>
            <a:pPr marL="340614" indent="-285750">
              <a:buFont typeface="Arial" panose="020B0604020202020204" pitchFamily="34" charset="0"/>
              <a:buChar char="•"/>
            </a:pPr>
            <a:endParaRPr lang="es-PR" sz="2800" dirty="0"/>
          </a:p>
          <a:p>
            <a:pPr marL="340614" indent="-285750">
              <a:buFont typeface="Arial" panose="020B0604020202020204" pitchFamily="34" charset="0"/>
              <a:buChar char="•"/>
            </a:pPr>
            <a:r>
              <a:rPr lang="es-PR" sz="2800" dirty="0"/>
              <a:t>Si estudias, solamente una o dos veces antes del examen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588053-53FB-4C5B-A4C2-3072F4126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849" y="261973"/>
            <a:ext cx="10501621" cy="745417"/>
          </a:xfrm>
        </p:spPr>
        <p:txBody>
          <a:bodyPr>
            <a:normAutofit/>
          </a:bodyPr>
          <a:lstStyle/>
          <a:p>
            <a:pPr algn="ctr"/>
            <a:r>
              <a:rPr lang="en-US" sz="3600" cap="none" dirty="0" err="1" smtClean="0"/>
              <a:t>Niveles</a:t>
            </a:r>
            <a:r>
              <a:rPr lang="en-US" sz="3600" cap="none" dirty="0" smtClean="0"/>
              <a:t> de </a:t>
            </a:r>
            <a:r>
              <a:rPr lang="en-US" sz="3600" cap="none" dirty="0" err="1" smtClean="0"/>
              <a:t>dificultad</a:t>
            </a:r>
            <a:r>
              <a:rPr lang="en-US" sz="3600" cap="none" dirty="0" smtClean="0"/>
              <a:t>: </a:t>
            </a:r>
            <a:r>
              <a:rPr lang="es-PR" sz="3600" b="1" cap="none" dirty="0" smtClean="0"/>
              <a:t>Compromiso nulo</a:t>
            </a:r>
            <a:endParaRPr lang="es-PR" sz="3600" b="1" cap="none" dirty="0"/>
          </a:p>
        </p:txBody>
      </p:sp>
    </p:spTree>
    <p:extLst>
      <p:ext uri="{BB962C8B-B14F-4D97-AF65-F5344CB8AC3E}">
        <p14:creationId xmlns:p14="http://schemas.microsoft.com/office/powerpoint/2010/main" val="3753668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A0D3DE51-B24C-4446-8B94-199DAAB63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R" dirty="0" smtClean="0"/>
              <a:t>¿</a:t>
            </a:r>
            <a:r>
              <a:rPr lang="es-PR" cap="none" dirty="0" smtClean="0"/>
              <a:t>Qué es embotellar</a:t>
            </a:r>
            <a:r>
              <a:rPr lang="es-PR" dirty="0" smtClean="0"/>
              <a:t>?</a:t>
            </a:r>
            <a:endParaRPr lang="es-PR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ED06134-0718-47D5-A399-F82EB4F5D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972" y="2052084"/>
            <a:ext cx="5518298" cy="4074080"/>
          </a:xfrm>
        </p:spPr>
        <p:txBody>
          <a:bodyPr>
            <a:normAutofit/>
          </a:bodyPr>
          <a:lstStyle/>
          <a:p>
            <a:r>
              <a:rPr lang="es-PR" sz="2800" dirty="0"/>
              <a:t>Leer y repetir lo que leíste</a:t>
            </a:r>
          </a:p>
          <a:p>
            <a:r>
              <a:rPr lang="es-PR" sz="2800" dirty="0"/>
              <a:t>Tomar el material como </a:t>
            </a:r>
            <a:r>
              <a:rPr lang="es-PR" sz="2800" dirty="0" smtClean="0"/>
              <a:t>aparece</a:t>
            </a:r>
            <a:endParaRPr lang="es-PR" sz="2800" dirty="0"/>
          </a:p>
          <a:p>
            <a:r>
              <a:rPr lang="es-PR" sz="2800" dirty="0"/>
              <a:t>Repetir </a:t>
            </a:r>
          </a:p>
          <a:p>
            <a:r>
              <a:rPr lang="es-PR" sz="2800" dirty="0"/>
              <a:t>Y repetir…</a:t>
            </a:r>
          </a:p>
          <a:p>
            <a:r>
              <a:rPr lang="es-PR" sz="2800" dirty="0"/>
              <a:t>… Sin comprender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433" y="2176685"/>
            <a:ext cx="2971246" cy="297124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134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AB83F8-6617-4CF5-B444-C7FFD588F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/>
              <a:t>Niveles</a:t>
            </a:r>
            <a:r>
              <a:rPr lang="en-US" cap="none" dirty="0"/>
              <a:t> de </a:t>
            </a:r>
            <a:r>
              <a:rPr lang="en-US" cap="none" dirty="0" err="1"/>
              <a:t>dificultad</a:t>
            </a:r>
            <a:r>
              <a:rPr lang="en-US" cap="none" dirty="0"/>
              <a:t>: </a:t>
            </a:r>
            <a:r>
              <a:rPr lang="es-PR" cap="none" dirty="0"/>
              <a:t>Compromiso a medias</a:t>
            </a:r>
            <a:endParaRPr lang="x-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9CF265-9F17-4F10-9E3E-2083DAC8B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2601"/>
            <a:ext cx="7630633" cy="4373563"/>
          </a:xfrm>
        </p:spPr>
        <p:txBody>
          <a:bodyPr>
            <a:normAutofit/>
          </a:bodyPr>
          <a:lstStyle/>
          <a:p>
            <a:r>
              <a:rPr lang="en-US" sz="3200" dirty="0"/>
              <a:t>Revise el </a:t>
            </a:r>
            <a:r>
              <a:rPr lang="en-US" sz="3200" dirty="0" err="1" smtClean="0"/>
              <a:t>indice</a:t>
            </a:r>
            <a:r>
              <a:rPr lang="en-US" sz="3200" dirty="0" smtClean="0"/>
              <a:t> </a:t>
            </a:r>
            <a:r>
              <a:rPr lang="en-US" sz="3200" dirty="0"/>
              <a:t>del </a:t>
            </a:r>
            <a:r>
              <a:rPr lang="en-US" sz="3200" dirty="0" err="1"/>
              <a:t>texto</a:t>
            </a:r>
            <a:r>
              <a:rPr lang="en-US" sz="3200" dirty="0"/>
              <a:t> o </a:t>
            </a:r>
            <a:r>
              <a:rPr lang="en-US" sz="3200" dirty="0" err="1" smtClean="0"/>
              <a:t>capítulo</a:t>
            </a:r>
            <a:endParaRPr lang="en-US" sz="3200" dirty="0"/>
          </a:p>
          <a:p>
            <a:r>
              <a:rPr lang="en-US" sz="3200" dirty="0"/>
              <a:t>“</a:t>
            </a:r>
            <a:r>
              <a:rPr lang="en-US" sz="3200" dirty="0" err="1"/>
              <a:t>Visite</a:t>
            </a:r>
            <a:r>
              <a:rPr lang="en-US" sz="3200" dirty="0"/>
              <a:t>” las </a:t>
            </a:r>
            <a:r>
              <a:rPr lang="en-US" sz="3200" dirty="0" err="1"/>
              <a:t>partes</a:t>
            </a:r>
            <a:r>
              <a:rPr lang="en-US" sz="3200" dirty="0"/>
              <a:t> o </a:t>
            </a:r>
            <a:r>
              <a:rPr lang="en-US" sz="3200" dirty="0" err="1"/>
              <a:t>secciones</a:t>
            </a:r>
            <a:r>
              <a:rPr lang="en-US" sz="3200" dirty="0"/>
              <a:t> del </a:t>
            </a:r>
            <a:r>
              <a:rPr lang="en-US" sz="3200" dirty="0" err="1" smtClean="0"/>
              <a:t>texto</a:t>
            </a:r>
            <a:endParaRPr lang="en-US" sz="3200" dirty="0" smtClean="0"/>
          </a:p>
          <a:p>
            <a:pPr lvl="1"/>
            <a:r>
              <a:rPr lang="en-US" sz="2800" dirty="0" err="1" smtClean="0"/>
              <a:t>Analizar</a:t>
            </a:r>
            <a:r>
              <a:rPr lang="en-US" sz="2800" dirty="0" smtClean="0"/>
              <a:t> </a:t>
            </a:r>
            <a:r>
              <a:rPr lang="en-US" sz="2800" dirty="0" err="1" smtClean="0"/>
              <a:t>los</a:t>
            </a:r>
            <a:r>
              <a:rPr lang="en-US" sz="2800" dirty="0" smtClean="0"/>
              <a:t> </a:t>
            </a:r>
            <a:r>
              <a:rPr lang="en-US" sz="2800" dirty="0" err="1" smtClean="0"/>
              <a:t>capítulos</a:t>
            </a:r>
            <a:endParaRPr lang="en-US" sz="2800" dirty="0"/>
          </a:p>
          <a:p>
            <a:r>
              <a:rPr lang="en-US" sz="3200" dirty="0" err="1"/>
              <a:t>Redacte</a:t>
            </a:r>
            <a:r>
              <a:rPr lang="en-US" sz="3200" dirty="0"/>
              <a:t> un </a:t>
            </a:r>
            <a:r>
              <a:rPr lang="en-US" sz="3200" dirty="0" err="1"/>
              <a:t>borrador</a:t>
            </a:r>
            <a:r>
              <a:rPr lang="en-US" sz="3200" dirty="0"/>
              <a:t> </a:t>
            </a:r>
            <a:r>
              <a:rPr lang="en-US" sz="3200" dirty="0" err="1"/>
              <a:t>sobre</a:t>
            </a:r>
            <a:r>
              <a:rPr lang="en-US" sz="3200" dirty="0"/>
              <a:t> lo </a:t>
            </a:r>
            <a:r>
              <a:rPr lang="en-US" sz="3200" dirty="0" err="1" smtClean="0"/>
              <a:t>aprendido</a:t>
            </a:r>
            <a:endParaRPr lang="en-US" sz="3200" dirty="0" smtClean="0"/>
          </a:p>
          <a:p>
            <a:pPr lvl="1"/>
            <a:r>
              <a:rPr lang="en-US" sz="2800" dirty="0" err="1" smtClean="0"/>
              <a:t>Realziar</a:t>
            </a:r>
            <a:r>
              <a:rPr lang="en-US" sz="2800" dirty="0" smtClean="0"/>
              <a:t> </a:t>
            </a:r>
            <a:r>
              <a:rPr lang="en-US" sz="2800" dirty="0" err="1" smtClean="0"/>
              <a:t>anotaciones</a:t>
            </a:r>
            <a:endParaRPr lang="en-US" sz="2800" dirty="0"/>
          </a:p>
          <a:p>
            <a:r>
              <a:rPr lang="en-US" sz="3200" dirty="0" err="1"/>
              <a:t>Parafrasee</a:t>
            </a:r>
            <a:endParaRPr lang="en-US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3012" y="3197963"/>
            <a:ext cx="2695575" cy="21289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097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A0D3DE51-B24C-4446-8B94-199DAAB63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cap="none" dirty="0" err="1" smtClean="0"/>
              <a:t>Niveles</a:t>
            </a:r>
            <a:r>
              <a:rPr lang="en-US" sz="3600" cap="none" dirty="0" smtClean="0"/>
              <a:t> de </a:t>
            </a:r>
            <a:r>
              <a:rPr lang="en-US" sz="3600" cap="none" dirty="0" err="1" smtClean="0"/>
              <a:t>dificultad</a:t>
            </a:r>
            <a:r>
              <a:rPr lang="en-US" sz="3600" cap="none" dirty="0" smtClean="0"/>
              <a:t>: </a:t>
            </a:r>
            <a:r>
              <a:rPr lang="es-PR" sz="3600" cap="none" dirty="0" smtClean="0"/>
              <a:t>Compromiso a medias</a:t>
            </a:r>
            <a:endParaRPr lang="es-PR" sz="3600" cap="non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ED06134-0718-47D5-A399-F82EB4F5D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752601"/>
            <a:ext cx="5759303" cy="4373563"/>
          </a:xfrm>
        </p:spPr>
        <p:txBody>
          <a:bodyPr>
            <a:normAutofit/>
          </a:bodyPr>
          <a:lstStyle/>
          <a:p>
            <a:pPr marL="285750" indent="-285750"/>
            <a:r>
              <a:rPr lang="es-PR" dirty="0" smtClean="0"/>
              <a:t>Espaciar</a:t>
            </a:r>
            <a:endParaRPr lang="es-PR" dirty="0"/>
          </a:p>
          <a:p>
            <a:pPr marL="623888" lvl="1">
              <a:tabLst>
                <a:tab pos="568325" algn="l"/>
                <a:tab pos="623888" algn="l"/>
              </a:tabLst>
            </a:pPr>
            <a:r>
              <a:rPr lang="es-PR" dirty="0"/>
              <a:t>No estudiar/practicar de alguna clase por cierta cantidad de tiempo</a:t>
            </a:r>
          </a:p>
          <a:p>
            <a:pPr marL="346075" indent="-346075">
              <a:tabLst>
                <a:tab pos="568325" algn="l"/>
                <a:tab pos="623888" algn="l"/>
              </a:tabLst>
            </a:pPr>
            <a:r>
              <a:rPr lang="es-PR" dirty="0" smtClean="0"/>
              <a:t>Reflexionar </a:t>
            </a:r>
          </a:p>
          <a:p>
            <a:pPr marL="643255" lvl="1" indent="-346075">
              <a:tabLst>
                <a:tab pos="568325" algn="l"/>
                <a:tab pos="623888" algn="l"/>
              </a:tabLst>
            </a:pPr>
            <a:r>
              <a:rPr lang="es-PR" dirty="0" smtClean="0"/>
              <a:t>Preguntarte</a:t>
            </a:r>
            <a:r>
              <a:rPr lang="es-PR" dirty="0"/>
              <a:t>, por ejemplo: ¿qué tiene que ver esto con el resto del material?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878" y="2828261"/>
            <a:ext cx="2832773" cy="20680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32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56B82C-819C-4FB7-A191-2E3686690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cap="none" dirty="0" err="1" smtClean="0"/>
              <a:t>Ejemplo</a:t>
            </a:r>
            <a:r>
              <a:rPr lang="en-US" cap="none" dirty="0" smtClean="0"/>
              <a:t> de </a:t>
            </a:r>
            <a:r>
              <a:rPr lang="en-US" cap="none" dirty="0" err="1" smtClean="0"/>
              <a:t>espaciar</a:t>
            </a:r>
            <a:r>
              <a:rPr lang="en-US" cap="none" dirty="0" smtClean="0"/>
              <a:t> y </a:t>
            </a:r>
            <a:r>
              <a:rPr lang="en-US" cap="none" dirty="0" err="1" smtClean="0"/>
              <a:t>reflexionar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1C98E4-ECAA-414A-B162-6BB3B4EA7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573" y="1871331"/>
            <a:ext cx="7286846" cy="4572000"/>
          </a:xfrm>
        </p:spPr>
        <p:txBody>
          <a:bodyPr/>
          <a:lstStyle/>
          <a:p>
            <a:r>
              <a:rPr lang="en-US" dirty="0" err="1" smtClean="0"/>
              <a:t>Lectura</a:t>
            </a:r>
            <a:r>
              <a:rPr lang="en-US" dirty="0" smtClean="0"/>
              <a:t> </a:t>
            </a:r>
            <a:r>
              <a:rPr lang="en-US" dirty="0"/>
              <a:t>de 10-20 </a:t>
            </a:r>
            <a:r>
              <a:rPr lang="en-US" dirty="0" err="1"/>
              <a:t>minutos</a:t>
            </a:r>
            <a:endParaRPr lang="en-US" dirty="0"/>
          </a:p>
          <a:p>
            <a:r>
              <a:rPr lang="en-US" dirty="0"/>
              <a:t>Escribe un </a:t>
            </a:r>
            <a:r>
              <a:rPr lang="en-US" dirty="0" err="1"/>
              <a:t>párrafo</a:t>
            </a:r>
            <a:r>
              <a:rPr lang="en-US" dirty="0"/>
              <a:t> que </a:t>
            </a:r>
            <a:r>
              <a:rPr lang="en-US" dirty="0" err="1"/>
              <a:t>conteste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¿De </a:t>
            </a:r>
            <a:r>
              <a:rPr lang="en-US" dirty="0" err="1"/>
              <a:t>qué</a:t>
            </a:r>
            <a:r>
              <a:rPr lang="en-US" dirty="0"/>
              <a:t> se </a:t>
            </a:r>
            <a:r>
              <a:rPr lang="en-US" dirty="0" err="1"/>
              <a:t>habla</a:t>
            </a:r>
            <a:r>
              <a:rPr lang="en-US" dirty="0"/>
              <a:t>?</a:t>
            </a:r>
          </a:p>
          <a:p>
            <a:r>
              <a:rPr lang="en-US" dirty="0" err="1"/>
              <a:t>Revisa</a:t>
            </a:r>
            <a:r>
              <a:rPr lang="en-US" dirty="0"/>
              <a:t>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anotaciones</a:t>
            </a:r>
            <a:r>
              <a:rPr lang="en-US" dirty="0"/>
              <a:t> y </a:t>
            </a:r>
            <a:r>
              <a:rPr lang="en-US" dirty="0" err="1"/>
              <a:t>contesta</a:t>
            </a:r>
            <a:r>
              <a:rPr lang="en-US" dirty="0"/>
              <a:t> las </a:t>
            </a:r>
            <a:r>
              <a:rPr lang="en-US" dirty="0" err="1"/>
              <a:t>siguientes</a:t>
            </a:r>
            <a:r>
              <a:rPr lang="en-US" dirty="0"/>
              <a:t> </a:t>
            </a:r>
            <a:r>
              <a:rPr lang="en-US" dirty="0" err="1"/>
              <a:t>preguntas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¿Es </a:t>
            </a:r>
            <a:r>
              <a:rPr lang="en-US" dirty="0" err="1"/>
              <a:t>cierto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¿</a:t>
            </a:r>
            <a:r>
              <a:rPr lang="en-US" dirty="0" err="1"/>
              <a:t>Cómo</a:t>
            </a:r>
            <a:r>
              <a:rPr lang="en-US" dirty="0"/>
              <a:t> es </a:t>
            </a:r>
            <a:r>
              <a:rPr lang="en-US" dirty="0" err="1"/>
              <a:t>relevante</a:t>
            </a:r>
            <a:r>
              <a:rPr lang="en-US" dirty="0"/>
              <a:t>?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9778" y="3089865"/>
            <a:ext cx="2858818" cy="21413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730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5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B6B1B62E-928A-4006-B97D-326E5E8B4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C28D37-012A-4F78-8189-E37D340068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FFFBF3-BB42-47F7-806D-D5417A96E6A8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40262f94-9f35-4ac3-9a90-690165a166b7"/>
    <ds:schemaRef ds:uri="a4f35948-e619-41b3-aa29-22878b09cfd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1903</TotalTime>
  <Words>725</Words>
  <Application>Microsoft Office PowerPoint</Application>
  <PresentationFormat>Custom</PresentationFormat>
  <Paragraphs>87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Apothecary</vt:lpstr>
      <vt:lpstr>Algunas recomendaciones para tener hábitos de estudio exitosos</vt:lpstr>
      <vt:lpstr>Objetivos</vt:lpstr>
      <vt:lpstr>Antes que todo, sigue estos consejitos…</vt:lpstr>
      <vt:lpstr>¿Qué te interesa?</vt:lpstr>
      <vt:lpstr>Niveles de dificultad: Compromiso nulo</vt:lpstr>
      <vt:lpstr>¿Qué es embotellar?</vt:lpstr>
      <vt:lpstr>Niveles de dificultad: Compromiso a medias</vt:lpstr>
      <vt:lpstr>Niveles de dificultad: Compromiso a medias</vt:lpstr>
      <vt:lpstr>Ejemplo de espaciar y reflexionar:</vt:lpstr>
      <vt:lpstr>Orejitas del saber: Distingamos: Estudiar versus Estudio espaciado</vt:lpstr>
      <vt:lpstr>Orejitas del saber: Establezcamos prioridades…</vt:lpstr>
      <vt:lpstr>Ejemplo: Establezcamos prioridades…</vt:lpstr>
      <vt:lpstr>Referencias</vt:lpstr>
      <vt:lpstr>Recursos de consulta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Hábitos de estudio</dc:title>
  <dc:creator>Joshua Diaz Tañón</dc:creator>
  <cp:lastModifiedBy>Ivonne I. Bayron Huertas</cp:lastModifiedBy>
  <cp:revision>74</cp:revision>
  <dcterms:created xsi:type="dcterms:W3CDTF">2018-01-02T23:35:01Z</dcterms:created>
  <dcterms:modified xsi:type="dcterms:W3CDTF">2018-05-22T18:10:56Z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74064800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