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FF2CC-3DC9-4EB9-83E9-0BCEC5EBC0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F717AB-5299-4E6C-8D8A-59C6E5F68462}">
      <dgm:prSet phldrT="[Text]" custT="1"/>
      <dgm:spPr/>
      <dgm:t>
        <a:bodyPr/>
        <a:lstStyle/>
        <a:p>
          <a:r>
            <a:rPr lang="en-US" sz="2400" dirty="0" err="1" smtClean="0"/>
            <a:t>Reglamento</a:t>
          </a:r>
          <a:r>
            <a:rPr lang="en-US" sz="2400" dirty="0" smtClean="0"/>
            <a:t> General de la UPR</a:t>
          </a:r>
          <a:endParaRPr lang="en-US" sz="2400" dirty="0"/>
        </a:p>
      </dgm:t>
    </dgm:pt>
    <dgm:pt modelId="{60F523FA-9641-43E7-99BE-480810269603}" type="parTrans" cxnId="{54776842-3294-4184-81BE-BD4B38ECE82F}">
      <dgm:prSet/>
      <dgm:spPr/>
      <dgm:t>
        <a:bodyPr/>
        <a:lstStyle/>
        <a:p>
          <a:endParaRPr lang="en-US"/>
        </a:p>
      </dgm:t>
    </dgm:pt>
    <dgm:pt modelId="{739D0AA9-577F-4D68-8EB3-7C18845B9EB8}" type="sibTrans" cxnId="{54776842-3294-4184-81BE-BD4B38ECE82F}">
      <dgm:prSet/>
      <dgm:spPr/>
      <dgm:t>
        <a:bodyPr/>
        <a:lstStyle/>
        <a:p>
          <a:endParaRPr lang="en-US"/>
        </a:p>
      </dgm:t>
    </dgm:pt>
    <dgm:pt modelId="{AC8D07B1-111E-49DF-AFE7-D6CD10A2C8D5}">
      <dgm:prSet phldrT="[Text]" custT="1"/>
      <dgm:spPr/>
      <dgm:t>
        <a:bodyPr/>
        <a:lstStyle/>
        <a:p>
          <a:r>
            <a:rPr lang="es-PR" sz="2400" noProof="0" dirty="0" smtClean="0"/>
            <a:t>Reglamento General de Estudiantes </a:t>
          </a:r>
          <a:endParaRPr lang="es-PR" sz="2400" noProof="0" dirty="0"/>
        </a:p>
      </dgm:t>
    </dgm:pt>
    <dgm:pt modelId="{EA4308F3-7ECD-4472-B0DB-E1FE0C146FF9}" type="parTrans" cxnId="{3A5C2E5A-AE2E-4D86-8F92-CA929DB6043B}">
      <dgm:prSet/>
      <dgm:spPr/>
      <dgm:t>
        <a:bodyPr/>
        <a:lstStyle/>
        <a:p>
          <a:endParaRPr lang="en-US"/>
        </a:p>
      </dgm:t>
    </dgm:pt>
    <dgm:pt modelId="{96F76C0B-33C7-47FE-8782-2C6C980F4150}" type="sibTrans" cxnId="{3A5C2E5A-AE2E-4D86-8F92-CA929DB6043B}">
      <dgm:prSet/>
      <dgm:spPr/>
      <dgm:t>
        <a:bodyPr/>
        <a:lstStyle/>
        <a:p>
          <a:endParaRPr lang="en-US"/>
        </a:p>
      </dgm:t>
    </dgm:pt>
    <dgm:pt modelId="{405AE96D-5178-4B4A-BB3C-5049FB32752D}">
      <dgm:prSet phldrT="[Text]" custT="1"/>
      <dgm:spPr/>
      <dgm:t>
        <a:bodyPr/>
        <a:lstStyle/>
        <a:p>
          <a:r>
            <a:rPr lang="es-PR" sz="2400" noProof="0" dirty="0" smtClean="0"/>
            <a:t>Código de Conducta Estudiantil </a:t>
          </a:r>
          <a:endParaRPr lang="es-PR" sz="2400" noProof="0" dirty="0"/>
        </a:p>
      </dgm:t>
    </dgm:pt>
    <dgm:pt modelId="{35A16865-3186-4066-9178-CD8B21B545B9}" type="parTrans" cxnId="{1250A6A8-09E2-4E2B-9CD1-D75CE777FFB3}">
      <dgm:prSet/>
      <dgm:spPr/>
      <dgm:t>
        <a:bodyPr/>
        <a:lstStyle/>
        <a:p>
          <a:endParaRPr lang="en-US"/>
        </a:p>
      </dgm:t>
    </dgm:pt>
    <dgm:pt modelId="{6505B963-CC8B-4801-BC1E-1859E4B3B10F}" type="sibTrans" cxnId="{1250A6A8-09E2-4E2B-9CD1-D75CE777FFB3}">
      <dgm:prSet/>
      <dgm:spPr/>
      <dgm:t>
        <a:bodyPr/>
        <a:lstStyle/>
        <a:p>
          <a:endParaRPr lang="en-US"/>
        </a:p>
      </dgm:t>
    </dgm:pt>
    <dgm:pt modelId="{17E4A050-FB1E-4124-905F-6163B2117715}">
      <dgm:prSet phldrT="[Text]" custT="1"/>
      <dgm:spPr/>
      <dgm:t>
        <a:bodyPr/>
        <a:lstStyle/>
        <a:p>
          <a:r>
            <a:rPr lang="es-PR" sz="2400" noProof="0" dirty="0" smtClean="0"/>
            <a:t>Certificaciones</a:t>
          </a:r>
        </a:p>
        <a:p>
          <a:r>
            <a:rPr lang="es-PR" sz="2400" noProof="0" dirty="0" smtClean="0"/>
            <a:t>JG o SA</a:t>
          </a:r>
          <a:endParaRPr lang="es-PR" sz="2400" noProof="0" dirty="0"/>
        </a:p>
      </dgm:t>
    </dgm:pt>
    <dgm:pt modelId="{27BB096A-6605-4DB2-A6BD-6D2F825B3C77}" type="parTrans" cxnId="{EC9E501E-DAD3-4609-A151-CD4C1EDB2A04}">
      <dgm:prSet/>
      <dgm:spPr/>
      <dgm:t>
        <a:bodyPr/>
        <a:lstStyle/>
        <a:p>
          <a:endParaRPr lang="en-US"/>
        </a:p>
      </dgm:t>
    </dgm:pt>
    <dgm:pt modelId="{2F7E9B93-89E1-4199-AC31-658F5EC74F2E}" type="sibTrans" cxnId="{EC9E501E-DAD3-4609-A151-CD4C1EDB2A04}">
      <dgm:prSet/>
      <dgm:spPr/>
      <dgm:t>
        <a:bodyPr/>
        <a:lstStyle/>
        <a:p>
          <a:endParaRPr lang="en-US"/>
        </a:p>
      </dgm:t>
    </dgm:pt>
    <dgm:pt modelId="{03EA06E7-1AD7-40D7-95E5-9A6C2CB401AD}">
      <dgm:prSet phldrT="[Text]" custT="1"/>
      <dgm:spPr/>
      <dgm:t>
        <a:bodyPr/>
        <a:lstStyle/>
        <a:p>
          <a:r>
            <a:rPr lang="es-PR" sz="2400" noProof="0" dirty="0" smtClean="0"/>
            <a:t>Manual del Estudiante  </a:t>
          </a:r>
          <a:endParaRPr lang="es-PR" sz="2400" noProof="0" dirty="0"/>
        </a:p>
      </dgm:t>
    </dgm:pt>
    <dgm:pt modelId="{1F3669D2-177D-404D-BA96-851D3348EDA4}" type="parTrans" cxnId="{D99171B7-B327-44F0-B9A0-4F72D4BE208C}">
      <dgm:prSet/>
      <dgm:spPr/>
      <dgm:t>
        <a:bodyPr/>
        <a:lstStyle/>
        <a:p>
          <a:endParaRPr lang="en-US"/>
        </a:p>
      </dgm:t>
    </dgm:pt>
    <dgm:pt modelId="{1763A9C8-58BD-4EF4-8928-31CB22DF590E}" type="sibTrans" cxnId="{D99171B7-B327-44F0-B9A0-4F72D4BE208C}">
      <dgm:prSet/>
      <dgm:spPr/>
      <dgm:t>
        <a:bodyPr/>
        <a:lstStyle/>
        <a:p>
          <a:endParaRPr lang="en-US"/>
        </a:p>
      </dgm:t>
    </dgm:pt>
    <dgm:pt modelId="{18D142F0-7BF4-434E-89D9-FDD16B9A2302}">
      <dgm:prSet phldrT="[Text]" custT="1"/>
      <dgm:spPr/>
      <dgm:t>
        <a:bodyPr/>
        <a:lstStyle/>
        <a:p>
          <a:r>
            <a:rPr lang="es-PR" sz="2400" noProof="0" dirty="0" smtClean="0"/>
            <a:t>Cartas Circulares </a:t>
          </a:r>
          <a:endParaRPr lang="es-PR" sz="2400" noProof="0" dirty="0"/>
        </a:p>
      </dgm:t>
    </dgm:pt>
    <dgm:pt modelId="{9DEE2AF5-96CB-4EF8-B28B-0849A4C50A6A}" type="parTrans" cxnId="{0F8CF1F8-62A9-4D5B-9054-CB3178DFB70A}">
      <dgm:prSet/>
      <dgm:spPr/>
      <dgm:t>
        <a:bodyPr/>
        <a:lstStyle/>
        <a:p>
          <a:endParaRPr lang="en-US"/>
        </a:p>
      </dgm:t>
    </dgm:pt>
    <dgm:pt modelId="{3BEB063C-A9B3-4933-92C4-DB523924059B}" type="sibTrans" cxnId="{0F8CF1F8-62A9-4D5B-9054-CB3178DFB70A}">
      <dgm:prSet/>
      <dgm:spPr/>
      <dgm:t>
        <a:bodyPr/>
        <a:lstStyle/>
        <a:p>
          <a:endParaRPr lang="en-US"/>
        </a:p>
      </dgm:t>
    </dgm:pt>
    <dgm:pt modelId="{E6DE9DF0-6A99-4E14-B7EA-5F858F208355}" type="pres">
      <dgm:prSet presAssocID="{EC0FF2CC-3DC9-4EB9-83E9-0BCEC5EBC0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100F76-22FF-4DE7-B711-B0EE84497764}" type="pres">
      <dgm:prSet presAssocID="{ABF717AB-5299-4E6C-8D8A-59C6E5F68462}" presName="hierRoot1" presStyleCnt="0"/>
      <dgm:spPr/>
    </dgm:pt>
    <dgm:pt modelId="{6874D567-13E6-44CF-AAD6-3A6A3A8C351B}" type="pres">
      <dgm:prSet presAssocID="{ABF717AB-5299-4E6C-8D8A-59C6E5F68462}" presName="composite" presStyleCnt="0"/>
      <dgm:spPr/>
    </dgm:pt>
    <dgm:pt modelId="{C41F3AA2-5FC0-4F9A-A2E6-414120B06F4C}" type="pres">
      <dgm:prSet presAssocID="{ABF717AB-5299-4E6C-8D8A-59C6E5F68462}" presName="background" presStyleLbl="node0" presStyleIdx="0" presStyleCnt="1"/>
      <dgm:spPr/>
    </dgm:pt>
    <dgm:pt modelId="{C54F4BCC-845C-4309-97BB-2D37427934AD}" type="pres">
      <dgm:prSet presAssocID="{ABF717AB-5299-4E6C-8D8A-59C6E5F6846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22908D-E64E-4675-96BC-8318C2F594C5}" type="pres">
      <dgm:prSet presAssocID="{ABF717AB-5299-4E6C-8D8A-59C6E5F68462}" presName="hierChild2" presStyleCnt="0"/>
      <dgm:spPr/>
    </dgm:pt>
    <dgm:pt modelId="{8292E25D-61E9-48E5-977A-EF11004A2C00}" type="pres">
      <dgm:prSet presAssocID="{EA4308F3-7ECD-4472-B0DB-E1FE0C146FF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69CF31D-1443-48C4-B645-B80FC6C52C11}" type="pres">
      <dgm:prSet presAssocID="{AC8D07B1-111E-49DF-AFE7-D6CD10A2C8D5}" presName="hierRoot2" presStyleCnt="0"/>
      <dgm:spPr/>
    </dgm:pt>
    <dgm:pt modelId="{8AF07384-98CC-4258-8835-5372A7C98B1F}" type="pres">
      <dgm:prSet presAssocID="{AC8D07B1-111E-49DF-AFE7-D6CD10A2C8D5}" presName="composite2" presStyleCnt="0"/>
      <dgm:spPr/>
    </dgm:pt>
    <dgm:pt modelId="{85B078EC-F33E-454D-B64C-B61B45D3ED81}" type="pres">
      <dgm:prSet presAssocID="{AC8D07B1-111E-49DF-AFE7-D6CD10A2C8D5}" presName="background2" presStyleLbl="node2" presStyleIdx="0" presStyleCnt="2"/>
      <dgm:spPr/>
    </dgm:pt>
    <dgm:pt modelId="{5AF01565-8043-4429-A987-08CB6E7F0ED5}" type="pres">
      <dgm:prSet presAssocID="{AC8D07B1-111E-49DF-AFE7-D6CD10A2C8D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45DD3E-8224-4790-811E-2721F9F3F43F}" type="pres">
      <dgm:prSet presAssocID="{AC8D07B1-111E-49DF-AFE7-D6CD10A2C8D5}" presName="hierChild3" presStyleCnt="0"/>
      <dgm:spPr/>
    </dgm:pt>
    <dgm:pt modelId="{B1F8B2A4-DA22-414C-9FBF-BAEB90DB2216}" type="pres">
      <dgm:prSet presAssocID="{35A16865-3186-4066-9178-CD8B21B545B9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5468B93-B95B-42E2-B855-8EBF8F70CAF8}" type="pres">
      <dgm:prSet presAssocID="{405AE96D-5178-4B4A-BB3C-5049FB32752D}" presName="hierRoot3" presStyleCnt="0"/>
      <dgm:spPr/>
    </dgm:pt>
    <dgm:pt modelId="{97A10680-962F-45BC-9381-D47F602343BF}" type="pres">
      <dgm:prSet presAssocID="{405AE96D-5178-4B4A-BB3C-5049FB32752D}" presName="composite3" presStyleCnt="0"/>
      <dgm:spPr/>
    </dgm:pt>
    <dgm:pt modelId="{2F44DC47-AFA3-446F-99DA-3A51918389FA}" type="pres">
      <dgm:prSet presAssocID="{405AE96D-5178-4B4A-BB3C-5049FB32752D}" presName="background3" presStyleLbl="node3" presStyleIdx="0" presStyleCnt="3"/>
      <dgm:spPr/>
    </dgm:pt>
    <dgm:pt modelId="{ED4864FA-C7E6-4FDB-AB73-E84D2B6DB68A}" type="pres">
      <dgm:prSet presAssocID="{405AE96D-5178-4B4A-BB3C-5049FB32752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A24C2-1B7A-44A2-BE95-ACD74AD8F58E}" type="pres">
      <dgm:prSet presAssocID="{405AE96D-5178-4B4A-BB3C-5049FB32752D}" presName="hierChild4" presStyleCnt="0"/>
      <dgm:spPr/>
    </dgm:pt>
    <dgm:pt modelId="{519DE61D-7621-4360-9330-C6719E62F033}" type="pres">
      <dgm:prSet presAssocID="{27BB096A-6605-4DB2-A6BD-6D2F825B3C77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37EF35A-8137-4F07-AE89-4295FE7CAB38}" type="pres">
      <dgm:prSet presAssocID="{17E4A050-FB1E-4124-905F-6163B2117715}" presName="hierRoot3" presStyleCnt="0"/>
      <dgm:spPr/>
    </dgm:pt>
    <dgm:pt modelId="{F2241150-1D58-48E0-9003-ECE95D5EBC67}" type="pres">
      <dgm:prSet presAssocID="{17E4A050-FB1E-4124-905F-6163B2117715}" presName="composite3" presStyleCnt="0"/>
      <dgm:spPr/>
    </dgm:pt>
    <dgm:pt modelId="{10A9F476-FBEE-42E7-8448-84CDCAAAFE00}" type="pres">
      <dgm:prSet presAssocID="{17E4A050-FB1E-4124-905F-6163B2117715}" presName="background3" presStyleLbl="node3" presStyleIdx="1" presStyleCnt="3"/>
      <dgm:spPr/>
    </dgm:pt>
    <dgm:pt modelId="{323F31D7-A8B7-44C5-8A10-4944EF4B1F40}" type="pres">
      <dgm:prSet presAssocID="{17E4A050-FB1E-4124-905F-6163B211771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DDC05-8303-4054-BF5D-833155063554}" type="pres">
      <dgm:prSet presAssocID="{17E4A050-FB1E-4124-905F-6163B2117715}" presName="hierChild4" presStyleCnt="0"/>
      <dgm:spPr/>
    </dgm:pt>
    <dgm:pt modelId="{0E330945-1291-42FA-A8E6-9544021A024C}" type="pres">
      <dgm:prSet presAssocID="{1F3669D2-177D-404D-BA96-851D3348EDA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85C5E49-59CC-4CE1-A574-1878A8A661ED}" type="pres">
      <dgm:prSet presAssocID="{03EA06E7-1AD7-40D7-95E5-9A6C2CB401AD}" presName="hierRoot2" presStyleCnt="0"/>
      <dgm:spPr/>
    </dgm:pt>
    <dgm:pt modelId="{872BF063-B580-41D0-9BC5-36B0373CFC30}" type="pres">
      <dgm:prSet presAssocID="{03EA06E7-1AD7-40D7-95E5-9A6C2CB401AD}" presName="composite2" presStyleCnt="0"/>
      <dgm:spPr/>
    </dgm:pt>
    <dgm:pt modelId="{1B181C8F-8306-4511-93EF-B44486BCB3B2}" type="pres">
      <dgm:prSet presAssocID="{03EA06E7-1AD7-40D7-95E5-9A6C2CB401AD}" presName="background2" presStyleLbl="node2" presStyleIdx="1" presStyleCnt="2"/>
      <dgm:spPr/>
    </dgm:pt>
    <dgm:pt modelId="{6D3A7C2F-A93E-430E-B604-51619EE678F1}" type="pres">
      <dgm:prSet presAssocID="{03EA06E7-1AD7-40D7-95E5-9A6C2CB401A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4F6075-65C6-4603-88EE-067B2173729D}" type="pres">
      <dgm:prSet presAssocID="{03EA06E7-1AD7-40D7-95E5-9A6C2CB401AD}" presName="hierChild3" presStyleCnt="0"/>
      <dgm:spPr/>
    </dgm:pt>
    <dgm:pt modelId="{8FE31579-D3C7-40DE-A4DF-9F618F11E477}" type="pres">
      <dgm:prSet presAssocID="{9DEE2AF5-96CB-4EF8-B28B-0849A4C50A6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90B8B7D-DA4B-4907-B5C3-9A6C5DED943E}" type="pres">
      <dgm:prSet presAssocID="{18D142F0-7BF4-434E-89D9-FDD16B9A2302}" presName="hierRoot3" presStyleCnt="0"/>
      <dgm:spPr/>
    </dgm:pt>
    <dgm:pt modelId="{718115FC-69F7-4DA2-A530-2D348B7F1324}" type="pres">
      <dgm:prSet presAssocID="{18D142F0-7BF4-434E-89D9-FDD16B9A2302}" presName="composite3" presStyleCnt="0"/>
      <dgm:spPr/>
    </dgm:pt>
    <dgm:pt modelId="{6552B8DC-77CB-4D9D-89DE-B042D86AA3CD}" type="pres">
      <dgm:prSet presAssocID="{18D142F0-7BF4-434E-89D9-FDD16B9A2302}" presName="background3" presStyleLbl="node3" presStyleIdx="2" presStyleCnt="3"/>
      <dgm:spPr/>
    </dgm:pt>
    <dgm:pt modelId="{78FD8405-9D7C-4862-AAC0-47B85D6380C8}" type="pres">
      <dgm:prSet presAssocID="{18D142F0-7BF4-434E-89D9-FDD16B9A230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C36EC9-46A3-4BF7-8093-601DA24F3A09}" type="pres">
      <dgm:prSet presAssocID="{18D142F0-7BF4-434E-89D9-FDD16B9A2302}" presName="hierChild4" presStyleCnt="0"/>
      <dgm:spPr/>
    </dgm:pt>
  </dgm:ptLst>
  <dgm:cxnLst>
    <dgm:cxn modelId="{65B59B4D-00C5-4065-BDDD-BE87681B3224}" type="presOf" srcId="{03EA06E7-1AD7-40D7-95E5-9A6C2CB401AD}" destId="{6D3A7C2F-A93E-430E-B604-51619EE678F1}" srcOrd="0" destOrd="0" presId="urn:microsoft.com/office/officeart/2005/8/layout/hierarchy1"/>
    <dgm:cxn modelId="{5EEDF58D-94B3-4B7A-8799-A57F51CE28C7}" type="presOf" srcId="{405AE96D-5178-4B4A-BB3C-5049FB32752D}" destId="{ED4864FA-C7E6-4FDB-AB73-E84D2B6DB68A}" srcOrd="0" destOrd="0" presId="urn:microsoft.com/office/officeart/2005/8/layout/hierarchy1"/>
    <dgm:cxn modelId="{38D0E926-10E1-4F1C-A575-8D94518705BE}" type="presOf" srcId="{EC0FF2CC-3DC9-4EB9-83E9-0BCEC5EBC025}" destId="{E6DE9DF0-6A99-4E14-B7EA-5F858F208355}" srcOrd="0" destOrd="0" presId="urn:microsoft.com/office/officeart/2005/8/layout/hierarchy1"/>
    <dgm:cxn modelId="{0A22D8C8-BBD9-4B7A-B27C-17BEE1D1C0BE}" type="presOf" srcId="{35A16865-3186-4066-9178-CD8B21B545B9}" destId="{B1F8B2A4-DA22-414C-9FBF-BAEB90DB2216}" srcOrd="0" destOrd="0" presId="urn:microsoft.com/office/officeart/2005/8/layout/hierarchy1"/>
    <dgm:cxn modelId="{EC9E501E-DAD3-4609-A151-CD4C1EDB2A04}" srcId="{AC8D07B1-111E-49DF-AFE7-D6CD10A2C8D5}" destId="{17E4A050-FB1E-4124-905F-6163B2117715}" srcOrd="1" destOrd="0" parTransId="{27BB096A-6605-4DB2-A6BD-6D2F825B3C77}" sibTransId="{2F7E9B93-89E1-4199-AC31-658F5EC74F2E}"/>
    <dgm:cxn modelId="{3A5C2E5A-AE2E-4D86-8F92-CA929DB6043B}" srcId="{ABF717AB-5299-4E6C-8D8A-59C6E5F68462}" destId="{AC8D07B1-111E-49DF-AFE7-D6CD10A2C8D5}" srcOrd="0" destOrd="0" parTransId="{EA4308F3-7ECD-4472-B0DB-E1FE0C146FF9}" sibTransId="{96F76C0B-33C7-47FE-8782-2C6C980F4150}"/>
    <dgm:cxn modelId="{D99171B7-B327-44F0-B9A0-4F72D4BE208C}" srcId="{ABF717AB-5299-4E6C-8D8A-59C6E5F68462}" destId="{03EA06E7-1AD7-40D7-95E5-9A6C2CB401AD}" srcOrd="1" destOrd="0" parTransId="{1F3669D2-177D-404D-BA96-851D3348EDA4}" sibTransId="{1763A9C8-58BD-4EF4-8928-31CB22DF590E}"/>
    <dgm:cxn modelId="{608228A7-4020-46C6-8AAB-D948FBA98D0A}" type="presOf" srcId="{AC8D07B1-111E-49DF-AFE7-D6CD10A2C8D5}" destId="{5AF01565-8043-4429-A987-08CB6E7F0ED5}" srcOrd="0" destOrd="0" presId="urn:microsoft.com/office/officeart/2005/8/layout/hierarchy1"/>
    <dgm:cxn modelId="{0BB3D4B5-3E98-4939-A752-9E89A6BF157D}" type="presOf" srcId="{9DEE2AF5-96CB-4EF8-B28B-0849A4C50A6A}" destId="{8FE31579-D3C7-40DE-A4DF-9F618F11E477}" srcOrd="0" destOrd="0" presId="urn:microsoft.com/office/officeart/2005/8/layout/hierarchy1"/>
    <dgm:cxn modelId="{2812A553-58AC-4627-BA7B-3C20DFC57295}" type="presOf" srcId="{18D142F0-7BF4-434E-89D9-FDD16B9A2302}" destId="{78FD8405-9D7C-4862-AAC0-47B85D6380C8}" srcOrd="0" destOrd="0" presId="urn:microsoft.com/office/officeart/2005/8/layout/hierarchy1"/>
    <dgm:cxn modelId="{54776842-3294-4184-81BE-BD4B38ECE82F}" srcId="{EC0FF2CC-3DC9-4EB9-83E9-0BCEC5EBC025}" destId="{ABF717AB-5299-4E6C-8D8A-59C6E5F68462}" srcOrd="0" destOrd="0" parTransId="{60F523FA-9641-43E7-99BE-480810269603}" sibTransId="{739D0AA9-577F-4D68-8EB3-7C18845B9EB8}"/>
    <dgm:cxn modelId="{0F8CF1F8-62A9-4D5B-9054-CB3178DFB70A}" srcId="{03EA06E7-1AD7-40D7-95E5-9A6C2CB401AD}" destId="{18D142F0-7BF4-434E-89D9-FDD16B9A2302}" srcOrd="0" destOrd="0" parTransId="{9DEE2AF5-96CB-4EF8-B28B-0849A4C50A6A}" sibTransId="{3BEB063C-A9B3-4933-92C4-DB523924059B}"/>
    <dgm:cxn modelId="{B35692AB-51E6-49B0-8B57-E7C3DC9507B5}" type="presOf" srcId="{EA4308F3-7ECD-4472-B0DB-E1FE0C146FF9}" destId="{8292E25D-61E9-48E5-977A-EF11004A2C00}" srcOrd="0" destOrd="0" presId="urn:microsoft.com/office/officeart/2005/8/layout/hierarchy1"/>
    <dgm:cxn modelId="{AA79B6B1-6872-4914-B6CA-305CAE861D2A}" type="presOf" srcId="{1F3669D2-177D-404D-BA96-851D3348EDA4}" destId="{0E330945-1291-42FA-A8E6-9544021A024C}" srcOrd="0" destOrd="0" presId="urn:microsoft.com/office/officeart/2005/8/layout/hierarchy1"/>
    <dgm:cxn modelId="{5606E90E-8C1D-4BDD-9B97-9FAD2E8FD744}" type="presOf" srcId="{ABF717AB-5299-4E6C-8D8A-59C6E5F68462}" destId="{C54F4BCC-845C-4309-97BB-2D37427934AD}" srcOrd="0" destOrd="0" presId="urn:microsoft.com/office/officeart/2005/8/layout/hierarchy1"/>
    <dgm:cxn modelId="{A00B3029-C79D-49F1-9351-C9E7AB6567E8}" type="presOf" srcId="{17E4A050-FB1E-4124-905F-6163B2117715}" destId="{323F31D7-A8B7-44C5-8A10-4944EF4B1F40}" srcOrd="0" destOrd="0" presId="urn:microsoft.com/office/officeart/2005/8/layout/hierarchy1"/>
    <dgm:cxn modelId="{A8D73566-A8D7-4A3A-97F9-1C37195B3848}" type="presOf" srcId="{27BB096A-6605-4DB2-A6BD-6D2F825B3C77}" destId="{519DE61D-7621-4360-9330-C6719E62F033}" srcOrd="0" destOrd="0" presId="urn:microsoft.com/office/officeart/2005/8/layout/hierarchy1"/>
    <dgm:cxn modelId="{1250A6A8-09E2-4E2B-9CD1-D75CE777FFB3}" srcId="{AC8D07B1-111E-49DF-AFE7-D6CD10A2C8D5}" destId="{405AE96D-5178-4B4A-BB3C-5049FB32752D}" srcOrd="0" destOrd="0" parTransId="{35A16865-3186-4066-9178-CD8B21B545B9}" sibTransId="{6505B963-CC8B-4801-BC1E-1859E4B3B10F}"/>
    <dgm:cxn modelId="{F7746A84-970F-40C2-8874-C7AD8EBACE88}" type="presParOf" srcId="{E6DE9DF0-6A99-4E14-B7EA-5F858F208355}" destId="{48100F76-22FF-4DE7-B711-B0EE84497764}" srcOrd="0" destOrd="0" presId="urn:microsoft.com/office/officeart/2005/8/layout/hierarchy1"/>
    <dgm:cxn modelId="{5C89B693-FC98-47C3-9475-2EBCA8FD4F2F}" type="presParOf" srcId="{48100F76-22FF-4DE7-B711-B0EE84497764}" destId="{6874D567-13E6-44CF-AAD6-3A6A3A8C351B}" srcOrd="0" destOrd="0" presId="urn:microsoft.com/office/officeart/2005/8/layout/hierarchy1"/>
    <dgm:cxn modelId="{FD6C1A0F-3378-4EEC-A4D9-3D85B598FFD0}" type="presParOf" srcId="{6874D567-13E6-44CF-AAD6-3A6A3A8C351B}" destId="{C41F3AA2-5FC0-4F9A-A2E6-414120B06F4C}" srcOrd="0" destOrd="0" presId="urn:microsoft.com/office/officeart/2005/8/layout/hierarchy1"/>
    <dgm:cxn modelId="{0245BF11-97AD-43DE-818D-9FD72A9FA7EA}" type="presParOf" srcId="{6874D567-13E6-44CF-AAD6-3A6A3A8C351B}" destId="{C54F4BCC-845C-4309-97BB-2D37427934AD}" srcOrd="1" destOrd="0" presId="urn:microsoft.com/office/officeart/2005/8/layout/hierarchy1"/>
    <dgm:cxn modelId="{2ACACC97-A824-471F-9B4B-E6F4105ACB7F}" type="presParOf" srcId="{48100F76-22FF-4DE7-B711-B0EE84497764}" destId="{D522908D-E64E-4675-96BC-8318C2F594C5}" srcOrd="1" destOrd="0" presId="urn:microsoft.com/office/officeart/2005/8/layout/hierarchy1"/>
    <dgm:cxn modelId="{564F390C-D0BA-4B4E-A993-98AE45405DCF}" type="presParOf" srcId="{D522908D-E64E-4675-96BC-8318C2F594C5}" destId="{8292E25D-61E9-48E5-977A-EF11004A2C00}" srcOrd="0" destOrd="0" presId="urn:microsoft.com/office/officeart/2005/8/layout/hierarchy1"/>
    <dgm:cxn modelId="{42227DE3-3E5F-43EC-A57F-E58FED3C2E19}" type="presParOf" srcId="{D522908D-E64E-4675-96BC-8318C2F594C5}" destId="{169CF31D-1443-48C4-B645-B80FC6C52C11}" srcOrd="1" destOrd="0" presId="urn:microsoft.com/office/officeart/2005/8/layout/hierarchy1"/>
    <dgm:cxn modelId="{22FCD88F-6427-466C-9CE1-41F1F9170ACF}" type="presParOf" srcId="{169CF31D-1443-48C4-B645-B80FC6C52C11}" destId="{8AF07384-98CC-4258-8835-5372A7C98B1F}" srcOrd="0" destOrd="0" presId="urn:microsoft.com/office/officeart/2005/8/layout/hierarchy1"/>
    <dgm:cxn modelId="{C90AA462-F925-4B18-BF44-CBA867D95586}" type="presParOf" srcId="{8AF07384-98CC-4258-8835-5372A7C98B1F}" destId="{85B078EC-F33E-454D-B64C-B61B45D3ED81}" srcOrd="0" destOrd="0" presId="urn:microsoft.com/office/officeart/2005/8/layout/hierarchy1"/>
    <dgm:cxn modelId="{DF6DD4CD-D275-48DD-BE56-4723FE3B7D4F}" type="presParOf" srcId="{8AF07384-98CC-4258-8835-5372A7C98B1F}" destId="{5AF01565-8043-4429-A987-08CB6E7F0ED5}" srcOrd="1" destOrd="0" presId="urn:microsoft.com/office/officeart/2005/8/layout/hierarchy1"/>
    <dgm:cxn modelId="{E42A8378-E83D-408C-AA9E-5FA2C7156A8D}" type="presParOf" srcId="{169CF31D-1443-48C4-B645-B80FC6C52C11}" destId="{8645DD3E-8224-4790-811E-2721F9F3F43F}" srcOrd="1" destOrd="0" presId="urn:microsoft.com/office/officeart/2005/8/layout/hierarchy1"/>
    <dgm:cxn modelId="{6498288D-5714-4665-AC92-895FAB390E83}" type="presParOf" srcId="{8645DD3E-8224-4790-811E-2721F9F3F43F}" destId="{B1F8B2A4-DA22-414C-9FBF-BAEB90DB2216}" srcOrd="0" destOrd="0" presId="urn:microsoft.com/office/officeart/2005/8/layout/hierarchy1"/>
    <dgm:cxn modelId="{0BEA53C1-0B2B-4688-AF05-F517EB5C42A2}" type="presParOf" srcId="{8645DD3E-8224-4790-811E-2721F9F3F43F}" destId="{85468B93-B95B-42E2-B855-8EBF8F70CAF8}" srcOrd="1" destOrd="0" presId="urn:microsoft.com/office/officeart/2005/8/layout/hierarchy1"/>
    <dgm:cxn modelId="{9EE402A6-EFA5-4313-AE1C-D0F75891A308}" type="presParOf" srcId="{85468B93-B95B-42E2-B855-8EBF8F70CAF8}" destId="{97A10680-962F-45BC-9381-D47F602343BF}" srcOrd="0" destOrd="0" presId="urn:microsoft.com/office/officeart/2005/8/layout/hierarchy1"/>
    <dgm:cxn modelId="{9F55FEAF-9041-4105-94DA-EB8A9F99635E}" type="presParOf" srcId="{97A10680-962F-45BC-9381-D47F602343BF}" destId="{2F44DC47-AFA3-446F-99DA-3A51918389FA}" srcOrd="0" destOrd="0" presId="urn:microsoft.com/office/officeart/2005/8/layout/hierarchy1"/>
    <dgm:cxn modelId="{C008AB7A-1CFA-4084-B37E-EA7D159295F5}" type="presParOf" srcId="{97A10680-962F-45BC-9381-D47F602343BF}" destId="{ED4864FA-C7E6-4FDB-AB73-E84D2B6DB68A}" srcOrd="1" destOrd="0" presId="urn:microsoft.com/office/officeart/2005/8/layout/hierarchy1"/>
    <dgm:cxn modelId="{B4BFA961-BBDF-408E-A57F-7ACCDAC83CE4}" type="presParOf" srcId="{85468B93-B95B-42E2-B855-8EBF8F70CAF8}" destId="{4C7A24C2-1B7A-44A2-BE95-ACD74AD8F58E}" srcOrd="1" destOrd="0" presId="urn:microsoft.com/office/officeart/2005/8/layout/hierarchy1"/>
    <dgm:cxn modelId="{166A547C-D162-4246-97F1-BDD8BA08B471}" type="presParOf" srcId="{8645DD3E-8224-4790-811E-2721F9F3F43F}" destId="{519DE61D-7621-4360-9330-C6719E62F033}" srcOrd="2" destOrd="0" presId="urn:microsoft.com/office/officeart/2005/8/layout/hierarchy1"/>
    <dgm:cxn modelId="{B54CBE05-8B1C-4904-9330-864903903362}" type="presParOf" srcId="{8645DD3E-8224-4790-811E-2721F9F3F43F}" destId="{137EF35A-8137-4F07-AE89-4295FE7CAB38}" srcOrd="3" destOrd="0" presId="urn:microsoft.com/office/officeart/2005/8/layout/hierarchy1"/>
    <dgm:cxn modelId="{F9C1358C-C5BE-4A82-B98A-D2B4CB99253E}" type="presParOf" srcId="{137EF35A-8137-4F07-AE89-4295FE7CAB38}" destId="{F2241150-1D58-48E0-9003-ECE95D5EBC67}" srcOrd="0" destOrd="0" presId="urn:microsoft.com/office/officeart/2005/8/layout/hierarchy1"/>
    <dgm:cxn modelId="{624CB7A0-DC06-470A-9A8D-6A78FF83ADFA}" type="presParOf" srcId="{F2241150-1D58-48E0-9003-ECE95D5EBC67}" destId="{10A9F476-FBEE-42E7-8448-84CDCAAAFE00}" srcOrd="0" destOrd="0" presId="urn:microsoft.com/office/officeart/2005/8/layout/hierarchy1"/>
    <dgm:cxn modelId="{158EC2C1-68CD-44DC-BEAD-F33A169BE07E}" type="presParOf" srcId="{F2241150-1D58-48E0-9003-ECE95D5EBC67}" destId="{323F31D7-A8B7-44C5-8A10-4944EF4B1F40}" srcOrd="1" destOrd="0" presId="urn:microsoft.com/office/officeart/2005/8/layout/hierarchy1"/>
    <dgm:cxn modelId="{71E5AB7F-4606-4AAD-82F3-EFC49C4E6AA9}" type="presParOf" srcId="{137EF35A-8137-4F07-AE89-4295FE7CAB38}" destId="{7F5DDC05-8303-4054-BF5D-833155063554}" srcOrd="1" destOrd="0" presId="urn:microsoft.com/office/officeart/2005/8/layout/hierarchy1"/>
    <dgm:cxn modelId="{7F0F1B06-B98C-4337-B4D4-33628C3EAC6F}" type="presParOf" srcId="{D522908D-E64E-4675-96BC-8318C2F594C5}" destId="{0E330945-1291-42FA-A8E6-9544021A024C}" srcOrd="2" destOrd="0" presId="urn:microsoft.com/office/officeart/2005/8/layout/hierarchy1"/>
    <dgm:cxn modelId="{CDC37AD5-E4E7-4587-A50C-4B7562E502BC}" type="presParOf" srcId="{D522908D-E64E-4675-96BC-8318C2F594C5}" destId="{185C5E49-59CC-4CE1-A574-1878A8A661ED}" srcOrd="3" destOrd="0" presId="urn:microsoft.com/office/officeart/2005/8/layout/hierarchy1"/>
    <dgm:cxn modelId="{6209A6FA-0A6C-4C5C-AC4B-88821071D592}" type="presParOf" srcId="{185C5E49-59CC-4CE1-A574-1878A8A661ED}" destId="{872BF063-B580-41D0-9BC5-36B0373CFC30}" srcOrd="0" destOrd="0" presId="urn:microsoft.com/office/officeart/2005/8/layout/hierarchy1"/>
    <dgm:cxn modelId="{EB46C29E-84AB-499B-AB6E-F6905A481A74}" type="presParOf" srcId="{872BF063-B580-41D0-9BC5-36B0373CFC30}" destId="{1B181C8F-8306-4511-93EF-B44486BCB3B2}" srcOrd="0" destOrd="0" presId="urn:microsoft.com/office/officeart/2005/8/layout/hierarchy1"/>
    <dgm:cxn modelId="{E30F93D8-09ED-474B-B063-6A97DE748C2B}" type="presParOf" srcId="{872BF063-B580-41D0-9BC5-36B0373CFC30}" destId="{6D3A7C2F-A93E-430E-B604-51619EE678F1}" srcOrd="1" destOrd="0" presId="urn:microsoft.com/office/officeart/2005/8/layout/hierarchy1"/>
    <dgm:cxn modelId="{37A4F4A6-0806-48C4-B9AA-128A417150A9}" type="presParOf" srcId="{185C5E49-59CC-4CE1-A574-1878A8A661ED}" destId="{124F6075-65C6-4603-88EE-067B2173729D}" srcOrd="1" destOrd="0" presId="urn:microsoft.com/office/officeart/2005/8/layout/hierarchy1"/>
    <dgm:cxn modelId="{3E80C4C4-1899-49AF-954B-FD6216B4C827}" type="presParOf" srcId="{124F6075-65C6-4603-88EE-067B2173729D}" destId="{8FE31579-D3C7-40DE-A4DF-9F618F11E477}" srcOrd="0" destOrd="0" presId="urn:microsoft.com/office/officeart/2005/8/layout/hierarchy1"/>
    <dgm:cxn modelId="{B36B3A4C-2487-4501-8FDC-5B3EE862E435}" type="presParOf" srcId="{124F6075-65C6-4603-88EE-067B2173729D}" destId="{590B8B7D-DA4B-4907-B5C3-9A6C5DED943E}" srcOrd="1" destOrd="0" presId="urn:microsoft.com/office/officeart/2005/8/layout/hierarchy1"/>
    <dgm:cxn modelId="{B616B663-4136-43A4-B2C4-D63B33DF5258}" type="presParOf" srcId="{590B8B7D-DA4B-4907-B5C3-9A6C5DED943E}" destId="{718115FC-69F7-4DA2-A530-2D348B7F1324}" srcOrd="0" destOrd="0" presId="urn:microsoft.com/office/officeart/2005/8/layout/hierarchy1"/>
    <dgm:cxn modelId="{8623F784-6D48-4E24-9154-E3D0EB5A419C}" type="presParOf" srcId="{718115FC-69F7-4DA2-A530-2D348B7F1324}" destId="{6552B8DC-77CB-4D9D-89DE-B042D86AA3CD}" srcOrd="0" destOrd="0" presId="urn:microsoft.com/office/officeart/2005/8/layout/hierarchy1"/>
    <dgm:cxn modelId="{2CBD5FD1-B3C5-4BD4-ACF8-BEDCC3D05FF2}" type="presParOf" srcId="{718115FC-69F7-4DA2-A530-2D348B7F1324}" destId="{78FD8405-9D7C-4862-AAC0-47B85D6380C8}" srcOrd="1" destOrd="0" presId="urn:microsoft.com/office/officeart/2005/8/layout/hierarchy1"/>
    <dgm:cxn modelId="{8E7E695B-C747-4231-B2AA-DED11A3E7D96}" type="presParOf" srcId="{590B8B7D-DA4B-4907-B5C3-9A6C5DED943E}" destId="{E4C36EC9-46A3-4BF7-8093-601DA24F3A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31579-D3C7-40DE-A4DF-9F618F11E477}">
      <dsp:nvSpPr>
        <dsp:cNvPr id="0" name=""/>
        <dsp:cNvSpPr/>
      </dsp:nvSpPr>
      <dsp:spPr>
        <a:xfrm>
          <a:off x="645608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30945-1291-42FA-A8E6-9544021A024C}">
      <dsp:nvSpPr>
        <dsp:cNvPr id="0" name=""/>
        <dsp:cNvSpPr/>
      </dsp:nvSpPr>
      <dsp:spPr>
        <a:xfrm>
          <a:off x="4586386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915417" y="414136"/>
              </a:lnTo>
              <a:lnTo>
                <a:pt x="1915417" y="607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DE61D-7621-4360-9330-C6719E62F033}">
      <dsp:nvSpPr>
        <dsp:cNvPr id="0" name=""/>
        <dsp:cNvSpPr/>
      </dsp:nvSpPr>
      <dsp:spPr>
        <a:xfrm>
          <a:off x="2670968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8B2A4-DA22-414C-9FBF-BAEB90DB2216}">
      <dsp:nvSpPr>
        <dsp:cNvPr id="0" name=""/>
        <dsp:cNvSpPr/>
      </dsp:nvSpPr>
      <dsp:spPr>
        <a:xfrm>
          <a:off x="1394023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2E25D-61E9-48E5-977A-EF11004A2C00}">
      <dsp:nvSpPr>
        <dsp:cNvPr id="0" name=""/>
        <dsp:cNvSpPr/>
      </dsp:nvSpPr>
      <dsp:spPr>
        <a:xfrm>
          <a:off x="2670968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1915417" y="0"/>
              </a:moveTo>
              <a:lnTo>
                <a:pt x="1915417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F3AA2-5FC0-4F9A-A2E6-414120B06F4C}">
      <dsp:nvSpPr>
        <dsp:cNvPr id="0" name=""/>
        <dsp:cNvSpPr/>
      </dsp:nvSpPr>
      <dsp:spPr>
        <a:xfrm>
          <a:off x="3541613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F4BCC-845C-4309-97BB-2D37427934AD}">
      <dsp:nvSpPr>
        <dsp:cNvPr id="0" name=""/>
        <dsp:cNvSpPr/>
      </dsp:nvSpPr>
      <dsp:spPr>
        <a:xfrm>
          <a:off x="3773785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Reglamento</a:t>
          </a:r>
          <a:r>
            <a:rPr lang="en-US" sz="2400" kern="1200" dirty="0" smtClean="0"/>
            <a:t> General de la UPR</a:t>
          </a:r>
          <a:endParaRPr lang="en-US" sz="2400" kern="1200" dirty="0"/>
        </a:p>
      </dsp:txBody>
      <dsp:txXfrm>
        <a:off x="3812647" y="260473"/>
        <a:ext cx="2011822" cy="1249138"/>
      </dsp:txXfrm>
    </dsp:sp>
    <dsp:sp modelId="{85B078EC-F33E-454D-B64C-B61B45D3ED81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01565-8043-4429-A987-08CB6E7F0ED5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noProof="0" dirty="0" smtClean="0"/>
            <a:t>Reglamento General de Estudiantes </a:t>
          </a:r>
          <a:endParaRPr lang="es-PR" sz="2400" kern="1200" noProof="0" dirty="0"/>
        </a:p>
      </dsp:txBody>
      <dsp:txXfrm>
        <a:off x="1897229" y="2195046"/>
        <a:ext cx="2011822" cy="1249138"/>
      </dsp:txXfrm>
    </dsp:sp>
    <dsp:sp modelId="{2F44DC47-AFA3-446F-99DA-3A51918389FA}">
      <dsp:nvSpPr>
        <dsp:cNvPr id="0" name=""/>
        <dsp:cNvSpPr/>
      </dsp:nvSpPr>
      <dsp:spPr>
        <a:xfrm>
          <a:off x="34925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864FA-C7E6-4FDB-AB73-E84D2B6DB68A}">
      <dsp:nvSpPr>
        <dsp:cNvPr id="0" name=""/>
        <dsp:cNvSpPr/>
      </dsp:nvSpPr>
      <dsp:spPr>
        <a:xfrm>
          <a:off x="581421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noProof="0" dirty="0" smtClean="0"/>
            <a:t>Código de Conducta Estudiantil </a:t>
          </a:r>
          <a:endParaRPr lang="es-PR" sz="2400" kern="1200" noProof="0" dirty="0"/>
        </a:p>
      </dsp:txBody>
      <dsp:txXfrm>
        <a:off x="620283" y="4129618"/>
        <a:ext cx="2011822" cy="1249138"/>
      </dsp:txXfrm>
    </dsp:sp>
    <dsp:sp modelId="{10A9F476-FBEE-42E7-8448-84CDCAAAFE00}">
      <dsp:nvSpPr>
        <dsp:cNvPr id="0" name=""/>
        <dsp:cNvSpPr/>
      </dsp:nvSpPr>
      <dsp:spPr>
        <a:xfrm>
          <a:off x="290314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F31D7-A8B7-44C5-8A10-4944EF4B1F40}">
      <dsp:nvSpPr>
        <dsp:cNvPr id="0" name=""/>
        <dsp:cNvSpPr/>
      </dsp:nvSpPr>
      <dsp:spPr>
        <a:xfrm>
          <a:off x="3135312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noProof="0" dirty="0" smtClean="0"/>
            <a:t>Certificaciones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noProof="0" dirty="0" smtClean="0"/>
            <a:t>JG o SA</a:t>
          </a:r>
          <a:endParaRPr lang="es-PR" sz="2400" kern="1200" noProof="0" dirty="0"/>
        </a:p>
      </dsp:txBody>
      <dsp:txXfrm>
        <a:off x="3174174" y="4129618"/>
        <a:ext cx="2011822" cy="1249138"/>
      </dsp:txXfrm>
    </dsp:sp>
    <dsp:sp modelId="{1B181C8F-8306-4511-93EF-B44486BCB3B2}">
      <dsp:nvSpPr>
        <dsp:cNvPr id="0" name=""/>
        <dsp:cNvSpPr/>
      </dsp:nvSpPr>
      <dsp:spPr>
        <a:xfrm>
          <a:off x="5457031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A7C2F-A93E-430E-B604-51619EE678F1}">
      <dsp:nvSpPr>
        <dsp:cNvPr id="0" name=""/>
        <dsp:cNvSpPr/>
      </dsp:nvSpPr>
      <dsp:spPr>
        <a:xfrm>
          <a:off x="5689203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noProof="0" dirty="0" smtClean="0"/>
            <a:t>Manual del Estudiante  </a:t>
          </a:r>
          <a:endParaRPr lang="es-PR" sz="2400" kern="1200" noProof="0" dirty="0"/>
        </a:p>
      </dsp:txBody>
      <dsp:txXfrm>
        <a:off x="5728065" y="2195046"/>
        <a:ext cx="2011822" cy="1249138"/>
      </dsp:txXfrm>
    </dsp:sp>
    <dsp:sp modelId="{6552B8DC-77CB-4D9D-89DE-B042D86AA3CD}">
      <dsp:nvSpPr>
        <dsp:cNvPr id="0" name=""/>
        <dsp:cNvSpPr/>
      </dsp:nvSpPr>
      <dsp:spPr>
        <a:xfrm>
          <a:off x="5457031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D8405-9D7C-4862-AAC0-47B85D6380C8}">
      <dsp:nvSpPr>
        <dsp:cNvPr id="0" name=""/>
        <dsp:cNvSpPr/>
      </dsp:nvSpPr>
      <dsp:spPr>
        <a:xfrm>
          <a:off x="5689203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400" kern="1200" noProof="0" dirty="0" smtClean="0"/>
            <a:t>Cartas Circulares </a:t>
          </a:r>
          <a:endParaRPr lang="es-PR" sz="2400" kern="1200" noProof="0" dirty="0"/>
        </a:p>
      </dsp:txBody>
      <dsp:txXfrm>
        <a:off x="5728065" y="4129618"/>
        <a:ext cx="2011822" cy="12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3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9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8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1CEB-A18B-42C2-B79C-B58732E1A0B1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FF51-001E-4FCF-87BB-C0287A86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9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sharon.rivera4@upr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procuraduria.uprag@upr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r.edu/mdocs-" TargetMode="External"/><Relationship Id="rId2" Type="http://schemas.openxmlformats.org/officeDocument/2006/relationships/hyperlink" Target="https://www.upr.edu/cayey/wp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rag.edu/uploads/estudiantiles/estudiantiles/cod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rag.edu/home/rectoria1/mision-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9849" y="1183323"/>
            <a:ext cx="6541226" cy="2387600"/>
          </a:xfrm>
        </p:spPr>
        <p:txBody>
          <a:bodyPr>
            <a:normAutofit fontScale="90000"/>
          </a:bodyPr>
          <a:lstStyle/>
          <a:p>
            <a:r>
              <a:rPr lang="es-PR" dirty="0" smtClean="0"/>
              <a:t>Compromiso hacia la integridad académica</a:t>
            </a:r>
            <a:endParaRPr lang="es-P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9577" y="3915547"/>
            <a:ext cx="5721531" cy="1655762"/>
          </a:xfrm>
        </p:spPr>
        <p:txBody>
          <a:bodyPr>
            <a:normAutofit/>
          </a:bodyPr>
          <a:lstStyle/>
          <a:p>
            <a:r>
              <a:rPr lang="es-PR" sz="2000" dirty="0" smtClean="0"/>
              <a:t>Dra. </a:t>
            </a:r>
            <a:r>
              <a:rPr lang="es-PR" sz="2000" dirty="0" err="1" smtClean="0"/>
              <a:t>Frances</a:t>
            </a:r>
            <a:r>
              <a:rPr lang="es-PR" sz="2000" dirty="0" smtClean="0"/>
              <a:t> M. Figueroa Nieves</a:t>
            </a:r>
          </a:p>
          <a:p>
            <a:r>
              <a:rPr lang="es-PR" sz="2000" dirty="0" smtClean="0"/>
              <a:t>Procuradora Estudiantil Interina </a:t>
            </a:r>
            <a:endParaRPr lang="es-P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08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9577" y="766354"/>
            <a:ext cx="539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800" dirty="0" smtClean="0"/>
              <a:t>DÍA DE INTEGRIDAD ACADÉMICA </a:t>
            </a:r>
            <a:endParaRPr lang="es-P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222" y="5431972"/>
            <a:ext cx="1292435" cy="12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4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-9642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Proceso</a:t>
            </a:r>
            <a:r>
              <a:rPr lang="en-US" sz="3600" dirty="0" smtClean="0"/>
              <a:t> </a:t>
            </a:r>
            <a:r>
              <a:rPr lang="en-US" sz="3600" dirty="0" err="1" smtClean="0"/>
              <a:t>disciplinario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967877"/>
            <a:ext cx="10918372" cy="5768251"/>
          </a:xfrm>
        </p:spPr>
        <p:txBody>
          <a:bodyPr>
            <a:normAutofit fontScale="92500" lnSpcReduction="10000"/>
          </a:bodyPr>
          <a:lstStyle/>
          <a:p>
            <a:r>
              <a:rPr lang="es-ES" sz="2400" b="1" dirty="0" smtClean="0"/>
              <a:t>Artículo 6.4 – Sanciones</a:t>
            </a:r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 A.  Las violaciones a las reglas que anteceden pueden conllevar la adopción de 	algunas de las medidas siguientes: </a:t>
            </a:r>
          </a:p>
          <a:p>
            <a:pPr marL="0" indent="0">
              <a:spcBef>
                <a:spcPts val="0"/>
              </a:spcBef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200" dirty="0" smtClean="0"/>
              <a:t>1.Amonestación escrita. </a:t>
            </a:r>
          </a:p>
          <a:p>
            <a:pPr marL="0" indent="0">
              <a:buNone/>
            </a:pPr>
            <a:r>
              <a:rPr lang="es-ES" sz="2200" dirty="0" smtClean="0"/>
              <a:t>2.Probatoria  por  tiempo  definido  durante  el  cual  otra  violación  de  cualquier  norma tendrá  consecuencia  de  suspensión  o  separación.  La  probatoria  puede  conllevar  la imposición de condiciones que limiten el uso de facilidades, recursos o privilegios. </a:t>
            </a:r>
          </a:p>
          <a:p>
            <a:pPr marL="0" indent="0">
              <a:buNone/>
            </a:pPr>
            <a:r>
              <a:rPr lang="es-ES" sz="2200" dirty="0" smtClean="0"/>
              <a:t>3.Suspensión de la Universidad por un tiempo definido. La violación de los términos de  la  suspensión  conllevará  un  aumento  del  periodo  de  suspensión  o  la  expulsión definitiva de la Universidad. </a:t>
            </a:r>
          </a:p>
          <a:p>
            <a:pPr marL="0" indent="0">
              <a:buNone/>
            </a:pPr>
            <a:r>
              <a:rPr lang="es-ES" sz="2200" dirty="0" smtClean="0"/>
              <a:t>4.Expulsión definitiva de la Universidad. </a:t>
            </a:r>
          </a:p>
          <a:p>
            <a:pPr marL="0" indent="0">
              <a:buNone/>
            </a:pPr>
            <a:r>
              <a:rPr lang="es-ES" sz="2200" dirty="0" smtClean="0"/>
              <a:t>5.Los  actos que constituyan violaciones  a este Reglamento  y que ocasionen daños a la   propiedad   podrán   conllevar   como   sanción   adicional   el   compensar   a   la Universidad o a las personas afectadas los gastos en que incurran para reparar estos daños. </a:t>
            </a:r>
          </a:p>
          <a:p>
            <a:pPr marL="0" indent="0">
              <a:buNone/>
            </a:pPr>
            <a:r>
              <a:rPr lang="es-ES" sz="2200" dirty="0" smtClean="0"/>
              <a:t>6.Asignación de trabajo en la comunidad universitaria. </a:t>
            </a:r>
          </a:p>
          <a:p>
            <a:pPr marL="0" indent="0">
              <a:buNone/>
            </a:pPr>
            <a:r>
              <a:rPr lang="es-ES" sz="2200" dirty="0" smtClean="0"/>
              <a:t>7.Cualquier  otra  sanción  que  se  especifique  en  el  reglamento  de  estudiantes  de  la unidad   institucional   correspondiente,   siempre   y   cuando   sea   cónsona   con   las disposiciones y el espíritu de este Reglamento.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17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Proporcionalidad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8326" cy="4351338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Artículo 6.5 – Principio de Proporcionalidad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 Las  sanciones  impuestas  deberán  guardar  relación  con  la  severidad  de  la  ofensa, propenderán a la formación cívica  y  ética del estudiante  y se orientarán hacia el bienestar de la comunidad universitaria.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81" y="731520"/>
            <a:ext cx="3721402" cy="55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0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Proceso disciplinario ante la falta de integridad académica 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288383" cy="4351338"/>
          </a:xfrm>
        </p:spPr>
        <p:txBody>
          <a:bodyPr>
            <a:normAutofit lnSpcReduction="10000"/>
          </a:bodyPr>
          <a:lstStyle/>
          <a:p>
            <a:r>
              <a:rPr lang="es-ES" sz="2400" b="1" dirty="0" smtClean="0"/>
              <a:t>Artículo 6.14 – Falta de integridad académica </a:t>
            </a:r>
          </a:p>
          <a:p>
            <a:pPr marL="0" indent="0">
              <a:buNone/>
            </a:pPr>
            <a:r>
              <a:rPr lang="es-ES" sz="2400" dirty="0" smtClean="0"/>
              <a:t>No obstante lo dispuesto en esta parte y de conformidad con lo dispuesto en el Artículo 2.9 (Disciplina en el salón de clases)  de  este  Reglamento,  los  casos  de  falta  de  integridad  académica  que  se  limiten  a  un curso  podrá  ser  atendido  directamente  por  el  profesor  a  cargo  del  mismo. 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El  profesor,  en todo  caso,  deberá  informar  el  asunto al  Director  de  Departamento  o  al  Decano  de  la Facultad  o  al  Decano  Académico,  según  sea  el  caso,  quien  determinará si  procede  iniciar un procedimiento disciplinario bajo las disposiciones de este Reglamento.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058" y="2159726"/>
            <a:ext cx="2369093" cy="35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Comité(Junta) </a:t>
            </a:r>
            <a:r>
              <a:rPr lang="es-PR" dirty="0"/>
              <a:t>d</a:t>
            </a:r>
            <a:r>
              <a:rPr lang="es-PR" dirty="0" smtClean="0"/>
              <a:t>e Disciplina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288383" cy="435133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Al  menos,  una  Junta  de  Disciplina  siempre  debe  estar  operante  en  cada  unidad institucional. La misma se constituirá al comienzo del año académico durante los primeros veinte (20) días laborables a partir del primer día de clases y estará compuesta por cinco (miembros) de la comunidad universitaria, esto incluye dos estudiantes designados por el Consejo de Estudiantes.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317" y="4314824"/>
            <a:ext cx="3664558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1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Garantías dentro del proceso disciplinario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288383" cy="4351338"/>
          </a:xfrm>
        </p:spPr>
        <p:txBody>
          <a:bodyPr>
            <a:normAutofit/>
          </a:bodyPr>
          <a:lstStyle/>
          <a:p>
            <a:r>
              <a:rPr lang="es-PR" sz="2400" dirty="0" smtClean="0"/>
              <a:t>Proceso informal- administrativo </a:t>
            </a:r>
          </a:p>
          <a:p>
            <a:endParaRPr lang="es-PR" sz="2400" dirty="0" smtClean="0"/>
          </a:p>
          <a:p>
            <a:r>
              <a:rPr lang="es-PR" sz="2400" dirty="0" smtClean="0"/>
              <a:t> Investigación objetiva</a:t>
            </a:r>
          </a:p>
          <a:p>
            <a:endParaRPr lang="es-PR" sz="2400" dirty="0" smtClean="0"/>
          </a:p>
          <a:p>
            <a:r>
              <a:rPr lang="es-PR" sz="2400" dirty="0" smtClean="0"/>
              <a:t>Se le brinda al estudiante la oportunidad de esclarecer la situación y/o presentar evidencia.  </a:t>
            </a:r>
          </a:p>
          <a:p>
            <a:endParaRPr lang="es-PR" sz="2400" dirty="0"/>
          </a:p>
          <a:p>
            <a:r>
              <a:rPr lang="es-PR" sz="2400" dirty="0" smtClean="0"/>
              <a:t> El estudiante tendrá derecho apelar la decisión del Rector/</a:t>
            </a:r>
            <a:r>
              <a:rPr lang="es-PR" sz="2400" dirty="0" err="1" smtClean="0"/>
              <a:t>ra</a:t>
            </a:r>
            <a:r>
              <a:rPr lang="es-PR" sz="2400" dirty="0" smtClean="0"/>
              <a:t>.  </a:t>
            </a:r>
            <a:endParaRPr lang="es-P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496" y="3429000"/>
            <a:ext cx="22835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Oficinas de Servicio al Estudiante: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688"/>
            <a:ext cx="5572125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s-PR" dirty="0" smtClean="0"/>
              <a:t>Decanato de Asuntos Estudiantiles: </a:t>
            </a:r>
          </a:p>
          <a:p>
            <a:pPr marL="0" indent="0">
              <a:buNone/>
            </a:pPr>
            <a:r>
              <a:rPr lang="es-PR" sz="2000" dirty="0" smtClean="0"/>
              <a:t>Dra. Sharon J. Rivera Ruiz</a:t>
            </a:r>
          </a:p>
          <a:p>
            <a:pPr marL="0" indent="0">
              <a:buNone/>
            </a:pPr>
            <a:r>
              <a:rPr lang="es-PR" sz="2000" dirty="0" smtClean="0"/>
              <a:t>Decana Interina de Estudiantes</a:t>
            </a:r>
          </a:p>
          <a:p>
            <a:pPr marL="0" indent="0">
              <a:buNone/>
            </a:pPr>
            <a:r>
              <a:rPr lang="es-PR" sz="2000" dirty="0" smtClean="0"/>
              <a:t>Extensión: 2254</a:t>
            </a:r>
          </a:p>
          <a:p>
            <a:pPr marL="0" indent="0">
              <a:buNone/>
            </a:pPr>
            <a:r>
              <a:rPr lang="es-PR" sz="2000" dirty="0" smtClean="0"/>
              <a:t>Correo electrónico: </a:t>
            </a:r>
            <a:r>
              <a:rPr lang="es-PR" sz="2000" dirty="0" smtClean="0">
                <a:hlinkClick r:id="rId2"/>
              </a:rPr>
              <a:t>sharon.rivera4@upr.edu</a:t>
            </a:r>
            <a:endParaRPr lang="es-PR" sz="2000" dirty="0" smtClean="0"/>
          </a:p>
          <a:p>
            <a:pPr marL="0" indent="0">
              <a:buNone/>
            </a:pPr>
            <a:endParaRPr lang="es-PR" sz="2000" dirty="0" smtClean="0"/>
          </a:p>
          <a:p>
            <a:pPr marL="0" indent="0">
              <a:buNone/>
            </a:pPr>
            <a:endParaRPr lang="es-PR" sz="2000" dirty="0"/>
          </a:p>
        </p:txBody>
      </p:sp>
      <p:sp>
        <p:nvSpPr>
          <p:cNvPr id="4" name="Rectangle 3"/>
          <p:cNvSpPr/>
          <p:nvPr/>
        </p:nvSpPr>
        <p:spPr>
          <a:xfrm>
            <a:off x="6410325" y="1517650"/>
            <a:ext cx="6172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sz="2800" dirty="0" smtClean="0"/>
              <a:t>Decanato de Asuntos Académicos:</a:t>
            </a:r>
          </a:p>
          <a:p>
            <a:endParaRPr lang="es-PR" sz="2000" dirty="0" smtClean="0"/>
          </a:p>
          <a:p>
            <a:r>
              <a:rPr lang="es-PR" sz="2000" dirty="0" err="1" smtClean="0"/>
              <a:t>Walleska</a:t>
            </a:r>
            <a:r>
              <a:rPr lang="es-PR" sz="2000" dirty="0" smtClean="0"/>
              <a:t> De Jesús Bonilla, </a:t>
            </a:r>
            <a:r>
              <a:rPr lang="es-PR" sz="2000" dirty="0" err="1" smtClean="0"/>
              <a:t>Ph.D</a:t>
            </a:r>
            <a:r>
              <a:rPr lang="es-PR" sz="2000" dirty="0" smtClean="0"/>
              <a:t>.</a:t>
            </a:r>
          </a:p>
          <a:p>
            <a:r>
              <a:rPr lang="es-PR" sz="2000" dirty="0" smtClean="0"/>
              <a:t>Decana Interina de Asuntos Académicos</a:t>
            </a:r>
          </a:p>
          <a:p>
            <a:r>
              <a:rPr lang="es-PR" sz="2000" dirty="0" smtClean="0"/>
              <a:t>Correo electrónico: walleska.dejesus@upr.edu</a:t>
            </a:r>
          </a:p>
          <a:p>
            <a:endParaRPr lang="es-PR" sz="2000" dirty="0" smtClean="0"/>
          </a:p>
          <a:p>
            <a:r>
              <a:rPr lang="es-PR" sz="2000" dirty="0" smtClean="0"/>
              <a:t>Vivian </a:t>
            </a:r>
            <a:r>
              <a:rPr lang="es-PR" sz="2000" dirty="0" err="1" smtClean="0"/>
              <a:t>Orama</a:t>
            </a:r>
            <a:r>
              <a:rPr lang="es-PR" sz="2000" dirty="0" smtClean="0"/>
              <a:t> López</a:t>
            </a:r>
          </a:p>
          <a:p>
            <a:r>
              <a:rPr lang="es-PR" sz="2000" dirty="0" smtClean="0"/>
              <a:t>Decana Asociada Interina de Asuntos Académicos</a:t>
            </a:r>
          </a:p>
          <a:p>
            <a:r>
              <a:rPr lang="es-PR" sz="2000" dirty="0" smtClean="0"/>
              <a:t>Correo electrónico: vivian.orama@upr.edu</a:t>
            </a:r>
          </a:p>
          <a:p>
            <a:endParaRPr lang="es-PR" sz="2000" dirty="0" smtClean="0"/>
          </a:p>
          <a:p>
            <a:r>
              <a:rPr lang="es-PR" sz="2000" dirty="0" err="1" smtClean="0"/>
              <a:t>Edma</a:t>
            </a:r>
            <a:r>
              <a:rPr lang="es-PR" sz="2000" dirty="0" smtClean="0"/>
              <a:t> Báez Choza</a:t>
            </a:r>
          </a:p>
          <a:p>
            <a:r>
              <a:rPr lang="es-PR" sz="2000" dirty="0" smtClean="0"/>
              <a:t>Decana Auxiliar Interina de Asuntos Académicos</a:t>
            </a:r>
          </a:p>
          <a:p>
            <a:r>
              <a:rPr lang="es-PR" sz="2000" dirty="0" smtClean="0"/>
              <a:t>Correo electrónico: edma.baez@upr.edu</a:t>
            </a:r>
            <a:endParaRPr lang="es-P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44018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0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Servicio al Estudiante: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688"/>
            <a:ext cx="5572125" cy="4351338"/>
          </a:xfrm>
        </p:spPr>
        <p:txBody>
          <a:bodyPr/>
          <a:lstStyle/>
          <a:p>
            <a:r>
              <a:rPr lang="es-PR" sz="2000" dirty="0" smtClean="0"/>
              <a:t> Biblioteca Enrique A. </a:t>
            </a:r>
            <a:r>
              <a:rPr lang="es-PR" sz="2000" dirty="0" err="1" smtClean="0"/>
              <a:t>Laguerre</a:t>
            </a:r>
            <a:endParaRPr lang="es-PR" sz="2000" dirty="0" smtClean="0"/>
          </a:p>
          <a:p>
            <a:pPr marL="0" indent="0">
              <a:buNone/>
            </a:pPr>
            <a:endParaRPr lang="es-PR" sz="2000" dirty="0" smtClean="0"/>
          </a:p>
          <a:p>
            <a:pPr marL="0" indent="0">
              <a:buNone/>
            </a:pPr>
            <a:r>
              <a:rPr lang="es-ES" sz="2000" dirty="0" smtClean="0"/>
              <a:t>Correo Electrónico: biblioteca.ag@upr.edu</a:t>
            </a:r>
          </a:p>
          <a:p>
            <a:pPr marL="0" indent="0">
              <a:buNone/>
            </a:pPr>
            <a:r>
              <a:rPr lang="es-ES" sz="2000" dirty="0" smtClean="0"/>
              <a:t>Cuadro Telefónico: (787) 890- 2681  Ext 5500, 5502</a:t>
            </a:r>
            <a:endParaRPr lang="es-P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6357"/>
            <a:ext cx="12192000" cy="2495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6250" y="6361907"/>
            <a:ext cx="790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google.com/search?q=biblioteca+upr-+Aguadilla&amp;tbm=isch&amp;ved=2ahUKEwjl5NDFvfvvAhUovFkKHcn0BswQ2-cCegQIABAA&amp;oq=biblioteca+upr-+Aguadilla&amp;gs_lcp=CgNpbWcQAzoCCAA6CAgAELEDEIMBOgQIABAeOgQIABAYULkOWMlNYJhWaAdwAHgAgAH1AYgBuhaSAQY2LjE3LjKYAQCgAQGqAQtnd3Mtd2l6LWltZ8ABAQ&amp;sclient=img&amp;ei=TbF1YKWKPKj45gLJ6ZvgDA&amp;bih=1208&amp;biw=2400&amp;client=firefox-b-d#imgrc=LDloAmFSjS-pR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27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Oficina de la Procuraduría Estudiantil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smtClean="0"/>
              <a:t>Dra. </a:t>
            </a:r>
            <a:r>
              <a:rPr lang="es-PR" dirty="0" err="1" smtClean="0"/>
              <a:t>Frances</a:t>
            </a:r>
            <a:r>
              <a:rPr lang="es-PR" dirty="0" smtClean="0"/>
              <a:t> M. Figueroa Nieves</a:t>
            </a:r>
          </a:p>
          <a:p>
            <a:pPr marL="0" indent="0">
              <a:buNone/>
            </a:pPr>
            <a:r>
              <a:rPr lang="es-PR" dirty="0" smtClean="0"/>
              <a:t>Procuradora Estudiantil Interina </a:t>
            </a:r>
          </a:p>
          <a:p>
            <a:endParaRPr lang="es-PR" dirty="0" smtClean="0"/>
          </a:p>
          <a:p>
            <a:pPr marL="0" indent="0">
              <a:buNone/>
            </a:pPr>
            <a:r>
              <a:rPr lang="es-PR" dirty="0" smtClean="0"/>
              <a:t>Email: </a:t>
            </a:r>
            <a:r>
              <a:rPr lang="es-PR" dirty="0" smtClean="0">
                <a:hlinkClick r:id="rId2"/>
              </a:rPr>
              <a:t>procuraduria.uprag@upr.edu</a:t>
            </a:r>
            <a:endParaRPr lang="es-PR" dirty="0" smtClean="0"/>
          </a:p>
          <a:p>
            <a:pPr marL="0" indent="0">
              <a:buNone/>
            </a:pPr>
            <a:endParaRPr lang="es-PR" dirty="0" smtClean="0"/>
          </a:p>
          <a:p>
            <a:pPr marL="0" indent="0">
              <a:buNone/>
            </a:pPr>
            <a:r>
              <a:rPr lang="es-PR" dirty="0" smtClean="0"/>
              <a:t>Tel: 890-2681  Ext. 6603</a:t>
            </a:r>
            <a:endParaRPr lang="es-P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472" y="2380891"/>
            <a:ext cx="3944030" cy="24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r>
              <a:rPr lang="es-PR" dirty="0" smtClean="0"/>
              <a:t>Referencias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45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s-PR" dirty="0" smtClean="0"/>
              <a:t>Reglamento General de la Universidad de Puerto Rico. Certificación # 	160 (2014-2015). Recuperado de: 	</a:t>
            </a:r>
            <a:r>
              <a:rPr lang="es-PR" dirty="0" smtClean="0">
                <a:hlinkClick r:id="rId2"/>
              </a:rPr>
              <a:t>https</a:t>
            </a:r>
            <a:r>
              <a:rPr lang="es-PR" dirty="0">
                <a:hlinkClick r:id="rId2"/>
              </a:rPr>
              <a:t>://</a:t>
            </a:r>
            <a:r>
              <a:rPr lang="es-PR" dirty="0" smtClean="0">
                <a:hlinkClick r:id="rId2"/>
              </a:rPr>
              <a:t>www.upr.edu/cayey/wp-</a:t>
            </a:r>
            <a:r>
              <a:rPr lang="es-PR" dirty="0" smtClean="0"/>
              <a:t>	</a:t>
            </a:r>
            <a:r>
              <a:rPr lang="es-PR" dirty="0" err="1" smtClean="0"/>
              <a:t>content</a:t>
            </a:r>
            <a:r>
              <a:rPr lang="es-PR" dirty="0" smtClean="0"/>
              <a:t>/</a:t>
            </a:r>
            <a:r>
              <a:rPr lang="es-PR" dirty="0" err="1" smtClean="0"/>
              <a:t>uploads</a:t>
            </a:r>
            <a:r>
              <a:rPr lang="es-PR" dirty="0" smtClean="0"/>
              <a:t>/</a:t>
            </a:r>
            <a:r>
              <a:rPr lang="es-PR" dirty="0" err="1" smtClean="0"/>
              <a:t>sites</a:t>
            </a:r>
            <a:r>
              <a:rPr lang="es-PR" dirty="0" smtClean="0"/>
              <a:t>/10/2016/08/REGLAMENTO-GENERAL.pdf</a:t>
            </a:r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r>
              <a:rPr lang="es-PR" dirty="0" smtClean="0"/>
              <a:t>Reglamento General de Estudiante, según enmendado 26 de julio de 	2011. </a:t>
            </a:r>
            <a:r>
              <a:rPr lang="es-PR" dirty="0"/>
              <a:t>Recuperado de: </a:t>
            </a:r>
            <a:r>
              <a:rPr lang="es-PR" dirty="0">
                <a:hlinkClick r:id="rId3"/>
              </a:rPr>
              <a:t>https://</a:t>
            </a:r>
            <a:r>
              <a:rPr lang="es-PR" dirty="0" smtClean="0">
                <a:hlinkClick r:id="rId3"/>
              </a:rPr>
              <a:t>www.upr.edu/mdocs-</a:t>
            </a:r>
            <a:r>
              <a:rPr lang="es-PR" dirty="0" smtClean="0"/>
              <a:t>	</a:t>
            </a:r>
            <a:r>
              <a:rPr lang="es-PR" dirty="0" err="1" smtClean="0"/>
              <a:t>posts</a:t>
            </a:r>
            <a:r>
              <a:rPr lang="es-PR" dirty="0" smtClean="0"/>
              <a:t>/reglamento-general-de-estudiantes/</a:t>
            </a:r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r>
              <a:rPr lang="es-PR" dirty="0" smtClean="0"/>
              <a:t>Código de Conducta Estudiantil (2010). </a:t>
            </a:r>
            <a:r>
              <a:rPr lang="es-PR" dirty="0"/>
              <a:t>Recuperado de: </a:t>
            </a:r>
            <a:r>
              <a:rPr lang="es-PR" dirty="0" smtClean="0"/>
              <a:t>	</a:t>
            </a:r>
            <a:r>
              <a:rPr lang="es-PR" dirty="0" smtClean="0">
                <a:hlinkClick r:id="rId4"/>
              </a:rPr>
              <a:t>https</a:t>
            </a:r>
            <a:r>
              <a:rPr lang="es-PR" dirty="0">
                <a:hlinkClick r:id="rId4"/>
              </a:rPr>
              <a:t>://</a:t>
            </a:r>
            <a:r>
              <a:rPr lang="es-PR" dirty="0" smtClean="0">
                <a:hlinkClick r:id="rId4"/>
              </a:rPr>
              <a:t>www.uprag.edu/uploads/estudiantiles/estudiantiles/codi</a:t>
            </a:r>
            <a:r>
              <a:rPr lang="es-PR" dirty="0" smtClean="0"/>
              <a:t>	go-de-conducta.pdf</a:t>
            </a:r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103832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r>
              <a:rPr lang="es-PR" dirty="0" smtClean="0"/>
              <a:t>Referencias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45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s-PR" dirty="0" smtClean="0"/>
              <a:t>Universidad de Puerto Rico en Aguadilla (2016). Misión y Visión. 	Recuperado </a:t>
            </a:r>
            <a:r>
              <a:rPr lang="es-PR" dirty="0"/>
              <a:t>de: </a:t>
            </a:r>
            <a:r>
              <a:rPr lang="es-PR" dirty="0">
                <a:hlinkClick r:id="rId2"/>
              </a:rPr>
              <a:t>https://</a:t>
            </a:r>
            <a:r>
              <a:rPr lang="es-PR" dirty="0" smtClean="0">
                <a:hlinkClick r:id="rId2"/>
              </a:rPr>
              <a:t>www.uprag.edu/home/rectoria1/mision-</a:t>
            </a:r>
            <a:r>
              <a:rPr lang="es-PR" dirty="0" smtClean="0"/>
              <a:t>	y-vision-2</a:t>
            </a:r>
            <a:r>
              <a:rPr lang="es-P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5494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312"/>
            <a:ext cx="10515600" cy="557984"/>
          </a:xfrm>
        </p:spPr>
        <p:txBody>
          <a:bodyPr>
            <a:normAutofit fontScale="90000"/>
          </a:bodyPr>
          <a:lstStyle/>
          <a:p>
            <a:pPr algn="ctr"/>
            <a:r>
              <a:rPr lang="es-PR" dirty="0" smtClean="0"/>
              <a:t>Deberes y Derechos de los Estudiantes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643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4071213"/>
              </p:ext>
            </p:extLst>
          </p:nvPr>
        </p:nvGraphicFramePr>
        <p:xfrm>
          <a:off x="1526902" y="11177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9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Misión y Visión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4631"/>
            <a:ext cx="10515600" cy="4351338"/>
          </a:xfrm>
        </p:spPr>
        <p:txBody>
          <a:bodyPr>
            <a:noAutofit/>
          </a:bodyPr>
          <a:lstStyle/>
          <a:p>
            <a:r>
              <a:rPr lang="es-ES" sz="2000" dirty="0" smtClean="0"/>
              <a:t>La </a:t>
            </a:r>
            <a:r>
              <a:rPr lang="es-ES" sz="2000" b="1" dirty="0" smtClean="0"/>
              <a:t>Misión</a:t>
            </a:r>
            <a:r>
              <a:rPr lang="es-ES" sz="2000" dirty="0" smtClean="0"/>
              <a:t> de la Universidad de Puerto Rico en Aguadilla es </a:t>
            </a:r>
            <a:r>
              <a:rPr lang="es-ES" sz="2000" u="sng" dirty="0" smtClean="0"/>
              <a:t>educar y fomentar </a:t>
            </a:r>
            <a:r>
              <a:rPr lang="es-ES" sz="2000" dirty="0" smtClean="0"/>
              <a:t>en cada estudiante </a:t>
            </a:r>
            <a:r>
              <a:rPr lang="es-ES" sz="2000" u="sng" dirty="0" smtClean="0"/>
              <a:t>las habilidades y destrezas de aprendizaje, liderazgo y servicio </a:t>
            </a:r>
            <a:r>
              <a:rPr lang="es-ES" sz="2000" dirty="0" smtClean="0"/>
              <a:t>que los preparen para </a:t>
            </a:r>
            <a:r>
              <a:rPr lang="es-ES" sz="2000" u="sng" dirty="0" smtClean="0"/>
              <a:t>una carrera exitosa</a:t>
            </a:r>
            <a:r>
              <a:rPr lang="es-ES" sz="2000" dirty="0" smtClean="0"/>
              <a:t> en las artes, ciencias naturales, disciplinas empresariales, tecnologías y aeronáutica y aeroespacial.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 smtClean="0"/>
              <a:t> La </a:t>
            </a:r>
            <a:r>
              <a:rPr lang="es-ES" sz="2000" b="1" dirty="0" smtClean="0"/>
              <a:t>Visión</a:t>
            </a:r>
            <a:r>
              <a:rPr lang="es-ES" sz="2000" dirty="0" smtClean="0"/>
              <a:t> de la Universidad de Puerto Rico en Aguadilla </a:t>
            </a:r>
            <a:r>
              <a:rPr lang="es-ES" sz="2000" u="sng" dirty="0" smtClean="0"/>
              <a:t>es continuar siendo reconocida por su excelencia académica y organizacional</a:t>
            </a:r>
            <a:r>
              <a:rPr lang="es-ES" sz="2000" dirty="0" smtClean="0"/>
              <a:t>, por su campus que invita al </a:t>
            </a:r>
            <a:r>
              <a:rPr lang="es-ES" sz="2000" u="sng" dirty="0" smtClean="0"/>
              <a:t>desarrollo creativo y colectivo de ideas y por el éxito de sus egresados</a:t>
            </a:r>
            <a:r>
              <a:rPr lang="es-ES" sz="2000" dirty="0" smtClean="0"/>
              <a:t>. Su enfoque se fundamentará en sus programas académicos, en crear un ambiente donde los estudiantes desarrollen sus destrezas de pensamiento crítico, </a:t>
            </a:r>
            <a:r>
              <a:rPr lang="es-ES" sz="2000" dirty="0" err="1" smtClean="0"/>
              <a:t>emprenderismo</a:t>
            </a:r>
            <a:r>
              <a:rPr lang="es-ES" sz="2000" dirty="0" smtClean="0"/>
              <a:t>, responsabilidad social, comunicación y liderazgo. Los estudiantes experimentarán un ambiente familiar y de seguridad donde serán apreciados e involucrados con la institución.</a:t>
            </a:r>
          </a:p>
          <a:p>
            <a:endParaRPr lang="es-E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057" y="132556"/>
            <a:ext cx="2273889" cy="15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2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Valores Institucionales 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11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 </a:t>
            </a:r>
            <a:r>
              <a:rPr lang="es-ES" sz="2400" b="1" dirty="0" smtClean="0"/>
              <a:t>Excelencia académica</a:t>
            </a:r>
          </a:p>
          <a:p>
            <a:r>
              <a:rPr lang="es-ES" sz="2400" dirty="0"/>
              <a:t> </a:t>
            </a:r>
            <a:r>
              <a:rPr lang="es-ES" sz="2400" b="1" dirty="0" smtClean="0"/>
              <a:t>Responsabilidad social    </a:t>
            </a:r>
          </a:p>
          <a:p>
            <a:r>
              <a:rPr lang="es-ES" sz="2400" dirty="0" smtClean="0"/>
              <a:t>Transparencia y rendición de Cuentas “</a:t>
            </a:r>
            <a:r>
              <a:rPr lang="es-ES" sz="2400" dirty="0" err="1" smtClean="0"/>
              <a:t>Accountability</a:t>
            </a:r>
            <a:r>
              <a:rPr lang="es-ES" sz="2400" dirty="0" smtClean="0"/>
              <a:t>    </a:t>
            </a:r>
          </a:p>
          <a:p>
            <a:r>
              <a:rPr lang="es-ES" sz="2400" b="1" dirty="0" smtClean="0"/>
              <a:t>Integridad</a:t>
            </a:r>
            <a:r>
              <a:rPr lang="es-ES" sz="2400" dirty="0" smtClean="0"/>
              <a:t>: en el desarrollo de aptitudes y capacidades para el comportamiento ético y honesto.</a:t>
            </a:r>
          </a:p>
          <a:p>
            <a:r>
              <a:rPr lang="es-ES" sz="2400" dirty="0" smtClean="0"/>
              <a:t> Innovación   </a:t>
            </a:r>
          </a:p>
          <a:p>
            <a:r>
              <a:rPr lang="es-ES" sz="2400" dirty="0" smtClean="0"/>
              <a:t> Respeto y tolerancia</a:t>
            </a:r>
          </a:p>
          <a:p>
            <a:r>
              <a:rPr lang="es-ES" sz="2400" dirty="0" smtClean="0"/>
              <a:t> Resiliencia</a:t>
            </a:r>
          </a:p>
          <a:p>
            <a:r>
              <a:rPr lang="es-ES" sz="2400" dirty="0" smtClean="0"/>
              <a:t> Valoración del espacio ambiental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057" y="132556"/>
            <a:ext cx="2273889" cy="15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Deber y compromiso del estudiante al ser admitido a la UPR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66" y="1825625"/>
            <a:ext cx="764394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s-ES" sz="2400" dirty="0" smtClean="0"/>
              <a:t>La Ley de la Universidad de Puerto Rico (Ley  Núm.  1  de  20  de  enero  de  1966,  conocida como “Ley de la Universidad de Puerto Rico”)  y la tradición de esta Institución reconocen los derechos de  los  estudiantes  como  miembros  de  la  comunidad  universitaria  y  señalan  los  </a:t>
            </a:r>
            <a:r>
              <a:rPr lang="es-ES" sz="2400" u="sng" dirty="0" smtClean="0"/>
              <a:t>deberes  de  responsabilidad legal, moral e intelectual a que están obligados por pertenecer a ésta.</a:t>
            </a:r>
          </a:p>
          <a:p>
            <a:endParaRPr lang="es-ES" sz="2400" u="sng" dirty="0"/>
          </a:p>
          <a:p>
            <a:r>
              <a:rPr lang="es-ES" sz="2400" b="1" dirty="0" smtClean="0">
                <a:solidFill>
                  <a:srgbClr val="FF0000"/>
                </a:solidFill>
              </a:rPr>
              <a:t>Integridad Académica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696" y="4136437"/>
            <a:ext cx="4080304" cy="272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69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Reglamento General de la UPR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6" y="156765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Artículo</a:t>
            </a:r>
            <a:r>
              <a:rPr lang="en-US" sz="2400" b="1" dirty="0" smtClean="0"/>
              <a:t> 35 - </a:t>
            </a:r>
            <a:r>
              <a:rPr lang="en-US" sz="2400" b="1" dirty="0" err="1" smtClean="0"/>
              <a:t>Acciones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Disciplinaria</a:t>
            </a: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s-ES" sz="2400" dirty="0" smtClean="0"/>
              <a:t>Sección 35.2 - Conducta sujeta a acciones disciplinarias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		Sección 35.2.3 - Falta de integridad intelectual, 				manifestada en forma de plagio o fraude.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879" y="3342730"/>
            <a:ext cx="3295650" cy="3028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39322" y="6488668"/>
            <a:ext cx="451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https://biblioguias.biblioteca.deusto.es/plagio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9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smtClean="0"/>
              <a:t>Reglamento General de Estudiantes de la UPR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63" y="1611199"/>
            <a:ext cx="8218714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A</a:t>
            </a:r>
            <a:r>
              <a:rPr lang="es-ES" sz="2400" b="1" dirty="0" err="1" smtClean="0"/>
              <a:t>rtículo</a:t>
            </a:r>
            <a:r>
              <a:rPr lang="es-ES" sz="2400" b="1" dirty="0" smtClean="0"/>
              <a:t> 6.2 </a:t>
            </a:r>
            <a:r>
              <a:rPr lang="es-ES" sz="2400" dirty="0" smtClean="0"/>
              <a:t>– Conducta estudiantil sujeta a sanciones disciplinarias. Estarán sujeta a sanciones disciplinarias: 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b="1" dirty="0" smtClean="0"/>
              <a:t>1.Deshonestidad  académica</a:t>
            </a:r>
            <a:r>
              <a:rPr lang="es-ES" sz="2400" dirty="0" smtClean="0"/>
              <a:t>:  Toda  forma  de  deshonestidad  o  falta  de  integridad académica, incluyendo, pero sin limitarse a, acciones fraudulentas, la obtención de notas o grados académicos valiéndose de falsas o fraudulentas simulaciones, copiar total o parcialmente la labor académica de otra persona, plagiar total o parcialmente el trabajo de otra persona, copiar total o parcialmente las respuestas de otra persona a  las  preguntas  de  un  examen,  haciendo  o  consiguiendo  que  otro  tome  en  su nombre cualquier prueba o examen oral o escrito, así como la ayuda o facilitación para que otra persona incurra en la referida conducta.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201788" y="6488668"/>
            <a:ext cx="499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https://guiasbus.us.es/c.php?g=52152&amp;p=4635817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301" y="2772455"/>
            <a:ext cx="29432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9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36" y="1125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Proceso</a:t>
            </a:r>
            <a:r>
              <a:rPr lang="en-US" sz="3200" dirty="0" smtClean="0"/>
              <a:t> </a:t>
            </a:r>
            <a:r>
              <a:rPr lang="en-US" sz="3200" dirty="0" err="1" smtClean="0"/>
              <a:t>disciplinario</a:t>
            </a:r>
            <a:r>
              <a:rPr lang="en-US" sz="3200" dirty="0" smtClean="0"/>
              <a:t>- </a:t>
            </a:r>
            <a:r>
              <a:rPr lang="en-US" sz="3200" dirty="0" err="1" smtClean="0"/>
              <a:t>Reglamento</a:t>
            </a:r>
            <a:r>
              <a:rPr lang="en-US" sz="3200" dirty="0" smtClean="0"/>
              <a:t> General de </a:t>
            </a:r>
            <a:r>
              <a:rPr lang="en-US" sz="3200" dirty="0" err="1" smtClean="0"/>
              <a:t>Estudiantes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38241"/>
            <a:ext cx="7609114" cy="4906101"/>
          </a:xfrm>
        </p:spPr>
        <p:txBody>
          <a:bodyPr>
            <a:normAutofit fontScale="85000" lnSpcReduction="20000"/>
          </a:bodyPr>
          <a:lstStyle/>
          <a:p>
            <a:r>
              <a:rPr lang="es-ES" sz="2400" b="1" dirty="0" smtClean="0"/>
              <a:t>Artículo 6.1 – Propósitos del sistema disciplinario </a:t>
            </a:r>
            <a:endParaRPr lang="es-ES" sz="2400" b="1" dirty="0"/>
          </a:p>
          <a:p>
            <a:pPr marL="0" indent="0">
              <a:buNone/>
            </a:pPr>
            <a:r>
              <a:rPr lang="es-ES" sz="2400" dirty="0" smtClean="0"/>
              <a:t>El  sistema  disciplinario  de  la  Institución,  en  lo  referente  a  la  conducta  estudiantil, propenderá a: </a:t>
            </a:r>
          </a:p>
          <a:p>
            <a:pPr marL="0" indent="0">
              <a:buNone/>
            </a:pPr>
            <a:r>
              <a:rPr lang="es-ES" sz="2400" dirty="0" smtClean="0"/>
              <a:t>1. Propiciar  el  orden  y  el  mejor  ambiente  institucional  e  intelectual,  la  honestidad, integridad,  y  a  garantizar  la  seguridad  de  la  vida,  la  salud  y  la  propiedad  de  la Institución y de los integrantes de la comunidad universitaria.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2.Orientar y educar al estudiante sobre las consecuencias de sus actos. 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3.Orientar y educar al estudiante sobre su responsabilidad para con la comunidad. 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4.Ofrecer  al  estudiante  la  oportunidad  de  modificar  sus  conductas  para  que  pueda participar de manera adecuada en la vida de la comunidad universitaria.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696" y="1156379"/>
            <a:ext cx="3779882" cy="5669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44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4" y="-9642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Proceso</a:t>
            </a:r>
            <a:r>
              <a:rPr lang="en-US" sz="3600" dirty="0" smtClean="0"/>
              <a:t> </a:t>
            </a:r>
            <a:r>
              <a:rPr lang="en-US" sz="3600" dirty="0" err="1" smtClean="0"/>
              <a:t>disciplinario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74" y="885098"/>
            <a:ext cx="7609114" cy="4906101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Artículo 6.3 – Autoría y participación 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Será  responsable  por  infracción  a  las  normas  de  este  Reglamento  cualquier  estudiante que  </a:t>
            </a:r>
            <a:r>
              <a:rPr lang="es-ES" sz="2400" u="sng" dirty="0" smtClean="0"/>
              <a:t>tome  parte  directa  en  la  conducta  objeto  del  proceso  disciplinario,  los  que  fuercen, provoquen,  instiguen  o  induzcan  a  su  comisión,  así  como  los  que  cooperen  con  actos anteriores, simultáneos o posteriores a su comisión</a:t>
            </a:r>
            <a:endParaRPr lang="en-US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06" y="3555478"/>
            <a:ext cx="4823460" cy="321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70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1082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Compromiso hacia la integridad académica</vt:lpstr>
      <vt:lpstr>Deberes y Derechos de los Estudiantes</vt:lpstr>
      <vt:lpstr>Misión y Visión</vt:lpstr>
      <vt:lpstr>Valores Institucionales </vt:lpstr>
      <vt:lpstr>Deber y compromiso del estudiante al ser admitido a la UPR</vt:lpstr>
      <vt:lpstr>Reglamento General de la UPR</vt:lpstr>
      <vt:lpstr>Reglamento General de Estudiantes de la UPR</vt:lpstr>
      <vt:lpstr>Proceso disciplinario- Reglamento General de Estudiantes </vt:lpstr>
      <vt:lpstr>Proceso disciplinario </vt:lpstr>
      <vt:lpstr>Proceso disciplinario </vt:lpstr>
      <vt:lpstr>Proporcionalidad </vt:lpstr>
      <vt:lpstr>Proceso disciplinario ante la falta de integridad académica  </vt:lpstr>
      <vt:lpstr>Comité(Junta) de Disciplina </vt:lpstr>
      <vt:lpstr>Garantías dentro del proceso disciplinario </vt:lpstr>
      <vt:lpstr>Oficinas de Servicio al Estudiante:</vt:lpstr>
      <vt:lpstr>Servicio al Estudiante:</vt:lpstr>
      <vt:lpstr>Oficina de la Procuraduría Estudiantil</vt:lpstr>
      <vt:lpstr>Referencias </vt:lpstr>
      <vt:lpstr>Referencias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Compromiso con la integridad académica</dc:title>
  <dc:creator>Profesor</dc:creator>
  <cp:lastModifiedBy>Profesor</cp:lastModifiedBy>
  <cp:revision>28</cp:revision>
  <dcterms:created xsi:type="dcterms:W3CDTF">2021-04-13T02:11:48Z</dcterms:created>
  <dcterms:modified xsi:type="dcterms:W3CDTF">2021-04-27T15:28:27Z</dcterms:modified>
</cp:coreProperties>
</file>